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3"/>
  </p:notesMasterIdLst>
  <p:sldIdLst>
    <p:sldId id="256" r:id="rId2"/>
    <p:sldId id="262" r:id="rId3"/>
    <p:sldId id="264" r:id="rId4"/>
    <p:sldId id="305" r:id="rId5"/>
    <p:sldId id="307" r:id="rId6"/>
    <p:sldId id="263" r:id="rId7"/>
    <p:sldId id="283" r:id="rId8"/>
    <p:sldId id="278" r:id="rId9"/>
    <p:sldId id="282" r:id="rId10"/>
    <p:sldId id="279" r:id="rId11"/>
    <p:sldId id="280" r:id="rId12"/>
    <p:sldId id="284" r:id="rId13"/>
    <p:sldId id="260" r:id="rId14"/>
    <p:sldId id="312" r:id="rId15"/>
    <p:sldId id="286" r:id="rId16"/>
    <p:sldId id="287" r:id="rId17"/>
    <p:sldId id="290" r:id="rId18"/>
    <p:sldId id="289" r:id="rId19"/>
    <p:sldId id="291" r:id="rId20"/>
    <p:sldId id="288" r:id="rId21"/>
    <p:sldId id="259" r:id="rId22"/>
    <p:sldId id="315" r:id="rId23"/>
    <p:sldId id="313" r:id="rId24"/>
    <p:sldId id="314" r:id="rId25"/>
    <p:sldId id="295" r:id="rId26"/>
    <p:sldId id="303" r:id="rId27"/>
    <p:sldId id="301" r:id="rId28"/>
    <p:sldId id="292" r:id="rId29"/>
    <p:sldId id="293" r:id="rId30"/>
    <p:sldId id="302" r:id="rId31"/>
    <p:sldId id="294" r:id="rId32"/>
    <p:sldId id="304" r:id="rId33"/>
    <p:sldId id="296" r:id="rId34"/>
    <p:sldId id="316" r:id="rId35"/>
    <p:sldId id="299" r:id="rId36"/>
    <p:sldId id="317" r:id="rId37"/>
    <p:sldId id="297" r:id="rId38"/>
    <p:sldId id="300" r:id="rId39"/>
    <p:sldId id="265" r:id="rId40"/>
    <p:sldId id="318" r:id="rId41"/>
    <p:sldId id="26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E31937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26" autoAdjust="0"/>
    <p:restoredTop sz="80397" autoAdjust="0"/>
  </p:normalViewPr>
  <p:slideViewPr>
    <p:cSldViewPr>
      <p:cViewPr>
        <p:scale>
          <a:sx n="88" d="100"/>
          <a:sy n="88" d="100"/>
        </p:scale>
        <p:origin x="1160" y="1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0C7B6-2D6B-4E26-8F71-7C31BC3E0BAA}" type="datetimeFigureOut">
              <a:rPr lang="en-US" smtClean="0"/>
              <a:t>6/10/17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C1B95-328A-4F4E-A043-6D6DBD6B5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0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Annual</a:t>
            </a:r>
            <a:r>
              <a:rPr lang="en-US" baseline="0" dirty="0" smtClean="0"/>
              <a:t> recruiting event put on by NSA specifically targeting colleges and universities (.</a:t>
            </a:r>
            <a:r>
              <a:rPr lang="en-US" baseline="0" dirty="0" err="1" smtClean="0"/>
              <a:t>edu</a:t>
            </a:r>
            <a:r>
              <a:rPr lang="en-US" baseline="0" dirty="0" smtClean="0"/>
              <a:t> email required).</a:t>
            </a:r>
          </a:p>
          <a:p>
            <a:endParaRPr lang="en-US" dirty="0" smtClean="0"/>
          </a:p>
          <a:p>
            <a:r>
              <a:rPr lang="en-US" dirty="0" smtClean="0"/>
              <a:t>https://codebreaker.ltsnet.net/home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54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Too lazy to actually write a cracker program. Would require more reversing and time to validate the cracker.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Wrote and expect script to drive the client and some simple </a:t>
            </a:r>
            <a:r>
              <a:rPr lang="en-US" baseline="0" dirty="0" err="1" smtClean="0"/>
              <a:t>gdb</a:t>
            </a:r>
            <a:r>
              <a:rPr lang="en-US" baseline="0" dirty="0" smtClean="0"/>
              <a:t> commands to print the OTPs in real time.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Had to try a few times in the game server, but finally got one to 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0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Goal</a:t>
            </a:r>
            <a:r>
              <a:rPr lang="en-US" baseline="0" dirty="0" smtClean="0"/>
              <a:t> is to generate valid OTPs for any IED. Specifically for the serial numbers listed.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They provided a </a:t>
            </a:r>
            <a:r>
              <a:rPr lang="en-US" baseline="0" dirty="0" err="1" smtClean="0"/>
              <a:t>keygen</a:t>
            </a:r>
            <a:r>
              <a:rPr lang="en-US" baseline="0" dirty="0" smtClean="0"/>
              <a:t> binary.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Apparently the OTPs are specific to a particular serial number.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 consider this a difficult level for a CTF. Must understand and reverse the </a:t>
            </a:r>
            <a:r>
              <a:rPr lang="en-US" baseline="0" dirty="0" err="1" smtClean="0"/>
              <a:t>keygen</a:t>
            </a:r>
            <a:r>
              <a:rPr lang="en-US" baseline="0" dirty="0" smtClean="0"/>
              <a:t> and then crack the master key file.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1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Key infrastructure</a:t>
            </a:r>
            <a:r>
              <a:rPr lang="en-US" baseline="0" dirty="0" smtClean="0"/>
              <a:t> overview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Random data is fed into the SHA256 algorithm to generated a master key file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master key file and the IED serial number are fed into another algorithm to generate a server key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server key is protected by the public/private key pair and then used by the server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Random data comes from time(0), IED serial number comes from problem statement, RSA public key comes from the client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65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Reversing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keygen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0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Reversing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keygen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03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Goal is,</a:t>
            </a:r>
            <a:r>
              <a:rPr lang="en-US" baseline="0" dirty="0" smtClean="0"/>
              <a:t> from the client, trigger the hardware simulator before it is armed which effectively bricks the machine.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They provide a </a:t>
            </a:r>
            <a:r>
              <a:rPr lang="en-US" baseline="0" dirty="0" err="1" smtClean="0"/>
              <a:t>hwsim</a:t>
            </a:r>
            <a:r>
              <a:rPr lang="en-US" baseline="0" dirty="0" smtClean="0"/>
              <a:t> binary and a captured / real driver shared object to run it.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They also warn the driver program will have, at least, some dynamic analysis tool detection to make it harder to debug.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Turned out to be more like malware with disassembly obstacles, red herrings, two debugger checks, pointer </a:t>
            </a:r>
            <a:r>
              <a:rPr lang="en-US" baseline="0" dirty="0" err="1" smtClean="0"/>
              <a:t>xor’ing</a:t>
            </a:r>
            <a:r>
              <a:rPr lang="en-US" baseline="0" dirty="0" smtClean="0"/>
              <a:t>, SEH (for Linux) to make code flow really hard to follow and analyze along with a custom interpreter / virtual machine to do the actual work. These are all text book techniques.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 consider</a:t>
            </a:r>
            <a:r>
              <a:rPr lang="en-US" baseline="0" dirty="0" smtClean="0"/>
              <a:t> this problem hard and it took me a while.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81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First</a:t>
            </a:r>
            <a:r>
              <a:rPr lang="en-US" baseline="0" dirty="0" smtClean="0"/>
              <a:t> thing to notice when browsing the disassembly is that the recursive decent disassembler from IDA missed a bunch of code space. Suggests indirect calls.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Also, that some functions could not be created due to control flow confusion.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24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code has two red herrings that threw me off a bit.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first is that the server process has an executable stack. I interpreted that as a nod towards a stack overflow.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second is a check and call to a pointer that is on the BSS. I took that as something which can be used if we had a relative OOB write.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6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err="1" smtClean="0"/>
              <a:t>libdriver.so</a:t>
            </a:r>
            <a:r>
              <a:rPr lang="en-US" dirty="0" smtClean="0"/>
              <a:t> is full of anti-debugging</a:t>
            </a:r>
            <a:r>
              <a:rPr lang="en-US" baseline="0" dirty="0" smtClean="0"/>
              <a:t> and anti-</a:t>
            </a:r>
            <a:r>
              <a:rPr lang="en-US" baseline="0" dirty="0" err="1" smtClean="0"/>
              <a:t>disassemly</a:t>
            </a:r>
            <a:r>
              <a:rPr lang="en-US" baseline="0" dirty="0" smtClean="0"/>
              <a:t>/reversing code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First debugger detection check does a fork() </a:t>
            </a:r>
            <a:r>
              <a:rPr lang="en-US" baseline="0" dirty="0" err="1" smtClean="0"/>
              <a:t>ptrace</a:t>
            </a:r>
            <a:r>
              <a:rPr lang="en-US" baseline="0" dirty="0" smtClean="0"/>
              <a:t>()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Easily bypassed with LD_PRELOAD.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43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Another debugger check function</a:t>
            </a:r>
            <a:r>
              <a:rPr lang="en-US" baseline="0" dirty="0" smtClean="0"/>
              <a:t> does an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3.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is caught with a debugger if one is attached and the debugger proceeds just below the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3.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Notice the register exception handler above it. If the program handles the exception, then the function returns 0.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If a debugger handles the exception then the function returns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Built around a continuous story about software for an IED. Each level gives</a:t>
            </a:r>
            <a:r>
              <a:rPr lang="en-US" baseline="0" dirty="0" smtClean="0"/>
              <a:t> you a little more of the story and a new binary to analyze.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Levels 1 to 4 were pretty easy for people already in the VR field.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Levels 5 and 6 were challenging due to the amount of reversing and cracking needed.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Each level has a Windows and Linux binary. You can analyze either. I’m a Linux guy so I chose the latter.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96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While</a:t>
            </a:r>
            <a:r>
              <a:rPr lang="en-US" baseline="0" dirty="0" smtClean="0"/>
              <a:t> reversing I ran into a couple oddities which were poor obfuscations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One was integer overflows to get into the maintenance mode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 also think the integers were different between programs, that way an answer couldn’t be trivially shared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The other was pointer </a:t>
            </a:r>
            <a:r>
              <a:rPr lang="en-US" dirty="0" err="1" smtClean="0"/>
              <a:t>XOR’ing</a:t>
            </a:r>
            <a:r>
              <a:rPr lang="en-US" dirty="0" smtClean="0"/>
              <a:t> which were</a:t>
            </a:r>
            <a:r>
              <a:rPr lang="en-US" baseline="0" dirty="0" smtClean="0"/>
              <a:t> almost immediately un-</a:t>
            </a:r>
            <a:r>
              <a:rPr lang="en-US" baseline="0" dirty="0" err="1" smtClean="0"/>
              <a:t>XOR’ed</a:t>
            </a:r>
            <a:r>
              <a:rPr lang="en-US" baseline="0" dirty="0" smtClean="0"/>
              <a:t> to be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20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7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25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First 5 commands</a:t>
            </a:r>
            <a:r>
              <a:rPr lang="en-US" baseline="0" dirty="0" smtClean="0"/>
              <a:t> are to get stale values into the interpreter memory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6</a:t>
            </a:r>
            <a:r>
              <a:rPr lang="en-US" baseline="30000" dirty="0" smtClean="0"/>
              <a:t>th</a:t>
            </a:r>
            <a:r>
              <a:rPr lang="en-US" baseline="0" dirty="0" smtClean="0"/>
              <a:t> command is the switch to maintenance mode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7</a:t>
            </a:r>
            <a:r>
              <a:rPr lang="en-US" baseline="30000" dirty="0" smtClean="0"/>
              <a:t>th</a:t>
            </a:r>
            <a:r>
              <a:rPr lang="en-US" baseline="0" dirty="0" smtClean="0"/>
              <a:t> command is to run the virtual machine and do the overwrite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 last 10 commands all have lengths as a factor of 3, therefore they fail and trigger a default, arm-trigger cycle which does not overwrite the status DWORD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This is a map I made up to explain the game. The challenge</a:t>
            </a:r>
            <a:r>
              <a:rPr lang="en-US" baseline="0" dirty="0" smtClean="0"/>
              <a:t> type is roughly categorized below the diagram. </a:t>
            </a:r>
            <a:r>
              <a:rPr lang="en-US" dirty="0" smtClean="0"/>
              <a:t>I’ll refer</a:t>
            </a:r>
            <a:r>
              <a:rPr lang="en-US" baseline="0" dirty="0" smtClean="0"/>
              <a:t> back to this map through the presentation to ground the discussions.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Level 1 gives you the client binary.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Level</a:t>
            </a:r>
            <a:r>
              <a:rPr lang="en-US" baseline="0" dirty="0" smtClean="0"/>
              <a:t> 2 gives you the TCP traffic in a PCAP.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Level 3 gives you the server binary, a dummy driver and a key file.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Level 4 uses the same binaries you have so far.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Level 5 gives you the key gen binary.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Level 6 gives you a real driver and a hardware simulator.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66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Goal of level 4 is to generate a one-time</a:t>
            </a:r>
            <a:r>
              <a:rPr lang="en-US" baseline="0" dirty="0" smtClean="0"/>
              <a:t> password (OTP) for the client, server, driver, </a:t>
            </a:r>
            <a:r>
              <a:rPr lang="en-US" baseline="0" dirty="0" err="1" smtClean="0"/>
              <a:t>keyfile</a:t>
            </a:r>
            <a:r>
              <a:rPr lang="en-US" baseline="0" dirty="0" smtClean="0"/>
              <a:t> you have.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 OTPs rotate with time.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This level answers the questions of “can you reverse statically and/or dynamically?” and “can you write a cracker program to make OTPs?”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Knowledge of how server/clients are written in C code is very helpful in this challenge.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This level is</a:t>
            </a:r>
            <a:r>
              <a:rPr lang="en-US" baseline="0" dirty="0" smtClean="0"/>
              <a:t> </a:t>
            </a:r>
            <a:r>
              <a:rPr lang="en-US" dirty="0" smtClean="0"/>
              <a:t>moderate</a:t>
            </a:r>
            <a:r>
              <a:rPr lang="en-US" baseline="0" dirty="0" smtClean="0"/>
              <a:t> and a typical problem in CTF challenges.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40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First thing we do</a:t>
            </a:r>
            <a:r>
              <a:rPr lang="en-US" baseline="0" dirty="0" smtClean="0"/>
              <a:t> is hypothesize that the server must be computing OTP’s somewhere and that OTP’s will be in memory in the server application.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We just need to find where the OTP’s are computed, then used </a:t>
            </a:r>
            <a:r>
              <a:rPr lang="en-US" baseline="0" dirty="0" err="1" smtClean="0"/>
              <a:t>gdb</a:t>
            </a:r>
            <a:r>
              <a:rPr lang="en-US" baseline="0" dirty="0" smtClean="0"/>
              <a:t> to print them out.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Next thing we do is imagine how the client to server interaction works and find the sessions loop.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Then follow the data down to where the client’s OTP is compared to the server’s OTP.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Also, narrow down the amount of code we need to look at as soon as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07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Run the server and attach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gdb</a:t>
            </a:r>
            <a:r>
              <a:rPr lang="en-US" baseline="0" dirty="0" smtClean="0"/>
              <a:t> and breakpoint on accept().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Run the client and record where breakpoint is hit.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Reverse the accept/session loop in IDA.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Notice a function call where the accept file descriptor is sent. Labeled it as “</a:t>
            </a:r>
            <a:r>
              <a:rPr lang="en-US" baseline="0" dirty="0" err="1" smtClean="0"/>
              <a:t>get_command</a:t>
            </a:r>
            <a:r>
              <a:rPr lang="en-US" baseline="0" dirty="0" smtClean="0"/>
              <a:t>()”.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Brought </a:t>
            </a:r>
            <a:r>
              <a:rPr lang="en-US" baseline="0" dirty="0" err="1" smtClean="0"/>
              <a:t>HexRays</a:t>
            </a:r>
            <a:r>
              <a:rPr lang="en-US" baseline="0" dirty="0" smtClean="0"/>
              <a:t> to bear on the problem. </a:t>
            </a:r>
            <a:r>
              <a:rPr lang="en-US" baseline="0" dirty="0" err="1" smtClean="0"/>
              <a:t>HexRays</a:t>
            </a:r>
            <a:r>
              <a:rPr lang="en-US" baseline="0" dirty="0" smtClean="0"/>
              <a:t> is good to navigate large software programs fast, but it is full of inaccuracies. It works well with x86, but not so well with other architectures. You get used to where </a:t>
            </a:r>
            <a:r>
              <a:rPr lang="en-US" baseline="0" dirty="0" err="1" smtClean="0"/>
              <a:t>HexRays</a:t>
            </a:r>
            <a:r>
              <a:rPr lang="en-US" baseline="0" dirty="0" smtClean="0"/>
              <a:t> is good/bad and learn to read really difficult code. Also, very costly for people not in the industry.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7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Break on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recv</a:t>
            </a:r>
            <a:r>
              <a:rPr lang="en-US" baseline="0" dirty="0" smtClean="0"/>
              <a:t>() call and then follow the cross references.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Try to find where our data is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36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Break on send and see which send results in</a:t>
            </a:r>
            <a:r>
              <a:rPr lang="en-US" baseline="0" dirty="0" smtClean="0"/>
              <a:t> the client informing us of a bad OTP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Assuming the code path is linear, we are bracketing the code between </a:t>
            </a:r>
            <a:r>
              <a:rPr lang="en-US" baseline="0" dirty="0" err="1" smtClean="0"/>
              <a:t>recv</a:t>
            </a:r>
            <a:r>
              <a:rPr lang="en-US" baseline="0" dirty="0" smtClean="0"/>
              <a:t>() and failure send() to find the place OTPs are compared.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87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Walking</a:t>
            </a:r>
            <a:r>
              <a:rPr lang="en-US" baseline="0" dirty="0" smtClean="0"/>
              <a:t> up the send() failure stack we find a conditional in the </a:t>
            </a:r>
            <a:r>
              <a:rPr lang="en-US" baseline="0" dirty="0" err="1" smtClean="0"/>
              <a:t>get_command</a:t>
            </a:r>
            <a:r>
              <a:rPr lang="en-US" baseline="0" dirty="0" smtClean="0"/>
              <a:t>() (top level) function.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This conditional is based on a function call which I named “</a:t>
            </a:r>
            <a:r>
              <a:rPr lang="en-US" baseline="0" dirty="0" err="1" smtClean="0"/>
              <a:t>check_otp</a:t>
            </a:r>
            <a:r>
              <a:rPr lang="en-US" baseline="0" dirty="0" smtClean="0"/>
              <a:t>()”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err="1" smtClean="0"/>
              <a:t>check_otp</a:t>
            </a:r>
            <a:r>
              <a:rPr lang="en-US" baseline="0" dirty="0" smtClean="0"/>
              <a:t>() makes a call to time(0) and does complicated math and finally compares a DWORD read from the client to something computed in the server.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Set breakpoints on the comparison.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Little quirk is that the last three OTPs are computed and compared to the one input into the client.</a:t>
            </a:r>
          </a:p>
          <a:p>
            <a:pPr marL="0" indent="0">
              <a:buFont typeface="Arial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C1B95-328A-4F4E-A043-6D6DBD6B55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8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5" y="1226820"/>
            <a:ext cx="1524000" cy="29718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2635787" y="1346169"/>
            <a:ext cx="6324600" cy="0"/>
          </a:xfrm>
          <a:prstGeom prst="line">
            <a:avLst/>
          </a:prstGeom>
          <a:ln w="19050">
            <a:solidFill>
              <a:srgbClr val="E31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131285" y="1346169"/>
            <a:ext cx="685800" cy="0"/>
          </a:xfrm>
          <a:prstGeom prst="line">
            <a:avLst/>
          </a:prstGeom>
          <a:ln w="19050">
            <a:solidFill>
              <a:srgbClr val="E31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431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2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59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 baseline="0">
                <a:latin typeface="Gill Sans M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5" y="6400800"/>
            <a:ext cx="1524000" cy="29718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2635787" y="6520149"/>
            <a:ext cx="6324600" cy="0"/>
          </a:xfrm>
          <a:prstGeom prst="line">
            <a:avLst/>
          </a:prstGeom>
          <a:ln w="19050">
            <a:solidFill>
              <a:srgbClr val="E31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131285" y="6520149"/>
            <a:ext cx="685800" cy="0"/>
          </a:xfrm>
          <a:prstGeom prst="line">
            <a:avLst/>
          </a:prstGeom>
          <a:ln w="19050">
            <a:solidFill>
              <a:srgbClr val="E31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31285" y="1143000"/>
            <a:ext cx="8850217" cy="0"/>
          </a:xfrm>
          <a:prstGeom prst="line">
            <a:avLst/>
          </a:prstGeom>
          <a:ln w="19050">
            <a:solidFill>
              <a:srgbClr val="E319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508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61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2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8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40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6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3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93DA6-5E1D-4EC4-B8CD-B1C5DB516F53}" type="datetimeFigureOut">
              <a:rPr lang="en-US" smtClean="0"/>
              <a:t>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5A65A-D933-47AF-9D7E-BC0615CA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Gill Sans M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mingunlimited.net/siteexec/content.cgi?page=libseh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532" y="2130425"/>
            <a:ext cx="80772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NSA </a:t>
            </a:r>
            <a:r>
              <a:rPr lang="en-US" dirty="0" err="1" smtClean="0"/>
              <a:t>Codebreakers</a:t>
            </a:r>
            <a:r>
              <a:rPr lang="en-US" dirty="0" smtClean="0"/>
              <a:t> Challenge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/>
          <a:p>
            <a:r>
              <a:rPr lang="en-US" dirty="0" smtClean="0"/>
              <a:t>Bernie Lampe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4 -	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Break on send() call and see which send informs our client of failure</a:t>
            </a:r>
          </a:p>
          <a:p>
            <a:pPr lvl="1"/>
            <a:r>
              <a:rPr lang="en-US" sz="1600" dirty="0" smtClean="0"/>
              <a:t>When the client reports failure we know we have our send, then work backwards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71725" y="1876425"/>
            <a:ext cx="4400550" cy="4524375"/>
            <a:chOff x="2381250" y="1876425"/>
            <a:chExt cx="4400550" cy="452437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63"/>
            <a:stretch/>
          </p:blipFill>
          <p:spPr bwMode="auto">
            <a:xfrm>
              <a:off x="2381250" y="1876425"/>
              <a:ext cx="4400550" cy="45243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 flipV="1">
              <a:off x="2686050" y="3858735"/>
              <a:ext cx="2182091" cy="179865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3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4 -	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Worked backwards to this conditional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Shallow function with complicated math, time(0) call and comparison</a:t>
            </a:r>
          </a:p>
          <a:p>
            <a:pPr lvl="1"/>
            <a:r>
              <a:rPr lang="en-US" sz="1600" dirty="0" smtClean="0"/>
              <a:t>Set </a:t>
            </a:r>
            <a:r>
              <a:rPr lang="en-US" sz="1600" dirty="0" err="1" smtClean="0"/>
              <a:t>gdb</a:t>
            </a:r>
            <a:r>
              <a:rPr lang="en-US" sz="1600" dirty="0" smtClean="0"/>
              <a:t> break point at comparison and print numbers</a:t>
            </a:r>
          </a:p>
          <a:p>
            <a:pPr lvl="1"/>
            <a:r>
              <a:rPr lang="en-US" sz="1600" dirty="0" smtClean="0"/>
              <a:t>Validate that this is the OTP comparison by entering 43690 = 0xAAAA and checking values in </a:t>
            </a:r>
            <a:r>
              <a:rPr lang="en-US" sz="1600" dirty="0" err="1" smtClean="0"/>
              <a:t>regs</a:t>
            </a:r>
            <a:r>
              <a:rPr lang="en-US" sz="1600" dirty="0" smtClean="0"/>
              <a:t> at </a:t>
            </a:r>
            <a:r>
              <a:rPr lang="en-US" sz="1600" dirty="0" err="1" smtClean="0"/>
              <a:t>bp</a:t>
            </a:r>
            <a:endParaRPr lang="en-US" sz="16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57250" y="1571625"/>
            <a:ext cx="7429500" cy="1323975"/>
            <a:chOff x="685800" y="1981200"/>
            <a:chExt cx="7429500" cy="132397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990" b="31005"/>
            <a:stretch/>
          </p:blipFill>
          <p:spPr bwMode="auto">
            <a:xfrm>
              <a:off x="685800" y="1981200"/>
              <a:ext cx="7429500" cy="1323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 flipV="1">
              <a:off x="1447800" y="2383673"/>
              <a:ext cx="5029200" cy="215482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19200" y="4219575"/>
            <a:ext cx="6705600" cy="2105025"/>
            <a:chOff x="1047750" y="3886200"/>
            <a:chExt cx="6705600" cy="21050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50" y="3886200"/>
              <a:ext cx="6705600" cy="2105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/>
            <p:cNvSpPr/>
            <p:nvPr/>
          </p:nvSpPr>
          <p:spPr>
            <a:xfrm flipV="1">
              <a:off x="1371600" y="4811920"/>
              <a:ext cx="6172200" cy="731629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09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4 -	Solution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0" r="35356"/>
          <a:stretch/>
        </p:blipFill>
        <p:spPr bwMode="auto">
          <a:xfrm>
            <a:off x="309563" y="4876800"/>
            <a:ext cx="4414837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97" r="43056"/>
          <a:stretch/>
        </p:blipFill>
        <p:spPr bwMode="auto">
          <a:xfrm>
            <a:off x="5010150" y="4800600"/>
            <a:ext cx="390525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143125"/>
            <a:ext cx="686752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Gill Sans MT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Too lazy to write a OTP crack program</a:t>
            </a:r>
          </a:p>
          <a:p>
            <a:r>
              <a:rPr lang="en-US" sz="2000" dirty="0" smtClean="0"/>
              <a:t>Wrote an expect script to drive client and some GDB </a:t>
            </a:r>
            <a:r>
              <a:rPr lang="en-US" sz="2000" dirty="0" err="1" smtClean="0"/>
              <a:t>bp</a:t>
            </a:r>
            <a:r>
              <a:rPr lang="en-US" sz="2000" dirty="0" smtClean="0"/>
              <a:t> commands</a:t>
            </a:r>
          </a:p>
        </p:txBody>
      </p:sp>
    </p:spTree>
    <p:extLst>
      <p:ext uri="{BB962C8B-B14F-4D97-AF65-F5344CB8AC3E}">
        <p14:creationId xmlns:p14="http://schemas.microsoft.com/office/powerpoint/2010/main" val="39688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Task 5: Disarm any IED without a </a:t>
            </a:r>
            <a:r>
              <a:rPr lang="en-US" dirty="0" smtClean="0"/>
              <a:t>key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t="20340" r="14677" b="31882"/>
          <a:stretch/>
        </p:blipFill>
        <p:spPr>
          <a:xfrm>
            <a:off x="210314" y="1295400"/>
            <a:ext cx="8705086" cy="3886200"/>
          </a:xfrm>
        </p:spPr>
      </p:pic>
      <p:sp>
        <p:nvSpPr>
          <p:cNvPr id="5" name="Rectangle 4"/>
          <p:cNvSpPr/>
          <p:nvPr/>
        </p:nvSpPr>
        <p:spPr>
          <a:xfrm flipV="1">
            <a:off x="3429000" y="2603918"/>
            <a:ext cx="3657600" cy="215482"/>
          </a:xfrm>
          <a:prstGeom prst="rect">
            <a:avLst/>
          </a:prstGeom>
          <a:solidFill>
            <a:srgbClr val="FFFF00">
              <a:alpha val="22000"/>
            </a:srgb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971550" y="3505200"/>
            <a:ext cx="4724400" cy="215482"/>
          </a:xfrm>
          <a:prstGeom prst="rect">
            <a:avLst/>
          </a:prstGeom>
          <a:solidFill>
            <a:srgbClr val="FFFF00">
              <a:alpha val="22000"/>
            </a:srgb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5265003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Without </a:t>
            </a:r>
            <a:r>
              <a:rPr lang="en-US" sz="2400" dirty="0" err="1" smtClean="0"/>
              <a:t>keyfiles</a:t>
            </a:r>
            <a:r>
              <a:rPr lang="en-US" sz="2400" dirty="0" smtClean="0"/>
              <a:t>, and given the </a:t>
            </a:r>
            <a:r>
              <a:rPr lang="en-US" sz="2400" dirty="0" err="1" smtClean="0"/>
              <a:t>keygen</a:t>
            </a:r>
            <a:r>
              <a:rPr lang="en-US" sz="2400" dirty="0" smtClean="0"/>
              <a:t>, create valid OTPs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Two IED serial numbers are given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559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Keygen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err="1" smtClean="0"/>
              <a:t>Keygen</a:t>
            </a:r>
            <a:r>
              <a:rPr lang="en-US" dirty="0" smtClean="0"/>
              <a:t> Program</a:t>
            </a:r>
          </a:p>
          <a:p>
            <a:pPr lvl="1"/>
            <a:r>
              <a:rPr lang="en-US" sz="2400" dirty="0" smtClean="0"/>
              <a:t>Used to create encrypted server keys for IEDs</a:t>
            </a:r>
          </a:p>
          <a:p>
            <a:pPr lvl="1"/>
            <a:r>
              <a:rPr lang="en-US" sz="2400" dirty="0" smtClean="0"/>
              <a:t>Must provide the IED serial number</a:t>
            </a:r>
          </a:p>
          <a:p>
            <a:pPr lvl="1"/>
            <a:r>
              <a:rPr lang="en-US" sz="2400" dirty="0" smtClean="0"/>
              <a:t>Uses a master key file as key seed (we don’t have this)</a:t>
            </a:r>
          </a:p>
          <a:p>
            <a:pPr lvl="1"/>
            <a:r>
              <a:rPr lang="en-US" sz="2400" dirty="0" smtClean="0"/>
              <a:t>Keys are encrypted with pub/</a:t>
            </a:r>
            <a:r>
              <a:rPr lang="en-US" sz="2400" dirty="0" err="1" smtClean="0"/>
              <a:t>priv</a:t>
            </a:r>
            <a:r>
              <a:rPr lang="en-US" sz="2400" dirty="0" smtClean="0"/>
              <a:t> pair</a:t>
            </a:r>
          </a:p>
          <a:p>
            <a:r>
              <a:rPr lang="en-US" dirty="0" smtClean="0"/>
              <a:t>Decrypted key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 b="75907"/>
          <a:stretch/>
        </p:blipFill>
        <p:spPr>
          <a:xfrm>
            <a:off x="342900" y="4581524"/>
            <a:ext cx="8458200" cy="1057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58790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IED Serial Number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38400" y="5181600"/>
            <a:ext cx="76200" cy="6974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0" y="59113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Key links MKF and </a:t>
            </a:r>
            <a:r>
              <a:rPr lang="en-US" smtClean="0">
                <a:solidFill>
                  <a:srgbClr val="FF0000"/>
                </a:solidFill>
              </a:rPr>
              <a:t>IED Serial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5943600" y="5181600"/>
            <a:ext cx="76200" cy="7297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959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5 - Solution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76300" y="1905000"/>
            <a:ext cx="7391400" cy="4114800"/>
            <a:chOff x="876300" y="1905000"/>
            <a:chExt cx="7391400" cy="4114800"/>
          </a:xfrm>
        </p:grpSpPr>
        <p:sp>
          <p:nvSpPr>
            <p:cNvPr id="4" name="Rectangle 3"/>
            <p:cNvSpPr/>
            <p:nvPr/>
          </p:nvSpPr>
          <p:spPr>
            <a:xfrm>
              <a:off x="876300" y="2638425"/>
              <a:ext cx="1371600" cy="685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Random data source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57450" y="3095625"/>
              <a:ext cx="1371600" cy="685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Master key file (MKF)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76300" y="3629024"/>
              <a:ext cx="1371600" cy="9810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SHA256 algorithm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x1024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486275" y="1905000"/>
              <a:ext cx="1371600" cy="685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IED Serial number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86275" y="2971799"/>
              <a:ext cx="1371600" cy="9286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SHA256 algorithm / Based 64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86275" y="4267200"/>
              <a:ext cx="1371600" cy="685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Plaintext Server key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96100" y="3162300"/>
              <a:ext cx="1371600" cy="685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RSA public key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96100" y="4267200"/>
              <a:ext cx="1371600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OpenSSL</a:t>
              </a:r>
              <a:r>
                <a:rPr lang="en-US" dirty="0" smtClean="0">
                  <a:solidFill>
                    <a:schemeClr val="tx1"/>
                  </a:solidFill>
                </a:rPr>
                <a:t> </a:t>
              </a:r>
              <a:r>
                <a:rPr lang="en-US" dirty="0" err="1" smtClean="0">
                  <a:solidFill>
                    <a:schemeClr val="tx1"/>
                  </a:solidFill>
                </a:rPr>
                <a:t>rsautil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86575" y="5334000"/>
              <a:ext cx="1371600" cy="6858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Encrypted server key</a:t>
              </a:r>
            </a:p>
          </p:txBody>
        </p:sp>
        <p:cxnSp>
          <p:nvCxnSpPr>
            <p:cNvPr id="14" name="Straight Arrow Connector 13"/>
            <p:cNvCxnSpPr>
              <a:stCxn id="4" idx="2"/>
              <a:endCxn id="6" idx="0"/>
            </p:cNvCxnSpPr>
            <p:nvPr/>
          </p:nvCxnSpPr>
          <p:spPr>
            <a:xfrm>
              <a:off x="1562100" y="3324225"/>
              <a:ext cx="0" cy="3047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6" idx="2"/>
              <a:endCxn id="5" idx="2"/>
            </p:cNvCxnSpPr>
            <p:nvPr/>
          </p:nvCxnSpPr>
          <p:spPr>
            <a:xfrm rot="5400000" flipH="1" flipV="1">
              <a:off x="1938338" y="3405187"/>
              <a:ext cx="828674" cy="1581150"/>
            </a:xfrm>
            <a:prstGeom prst="bentConnector3">
              <a:avLst>
                <a:gd name="adj1" fmla="val -27586"/>
              </a:avLst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5" idx="3"/>
              <a:endCxn id="8" idx="1"/>
            </p:cNvCxnSpPr>
            <p:nvPr/>
          </p:nvCxnSpPr>
          <p:spPr>
            <a:xfrm flipV="1">
              <a:off x="3829050" y="3436143"/>
              <a:ext cx="657225" cy="238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2"/>
              <a:endCxn id="8" idx="0"/>
            </p:cNvCxnSpPr>
            <p:nvPr/>
          </p:nvCxnSpPr>
          <p:spPr>
            <a:xfrm>
              <a:off x="5172075" y="2590800"/>
              <a:ext cx="0" cy="38099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8" idx="2"/>
              <a:endCxn id="9" idx="0"/>
            </p:cNvCxnSpPr>
            <p:nvPr/>
          </p:nvCxnSpPr>
          <p:spPr>
            <a:xfrm>
              <a:off x="5172075" y="3900486"/>
              <a:ext cx="0" cy="36671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9" idx="3"/>
              <a:endCxn id="11" idx="1"/>
            </p:cNvCxnSpPr>
            <p:nvPr/>
          </p:nvCxnSpPr>
          <p:spPr>
            <a:xfrm>
              <a:off x="5857875" y="4610100"/>
              <a:ext cx="1038225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0" idx="2"/>
              <a:endCxn id="11" idx="0"/>
            </p:cNvCxnSpPr>
            <p:nvPr/>
          </p:nvCxnSpPr>
          <p:spPr>
            <a:xfrm>
              <a:off x="7581900" y="3848100"/>
              <a:ext cx="0" cy="4191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1" idx="2"/>
              <a:endCxn id="12" idx="0"/>
            </p:cNvCxnSpPr>
            <p:nvPr/>
          </p:nvCxnSpPr>
          <p:spPr>
            <a:xfrm flipH="1">
              <a:off x="7572375" y="4953000"/>
              <a:ext cx="9525" cy="3810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key generating infrastructure</a:t>
            </a:r>
            <a:endParaRPr lang="en-US" sz="20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762000" y="5261312"/>
            <a:ext cx="3524250" cy="1015663"/>
            <a:chOff x="762000" y="5261312"/>
            <a:chExt cx="3524250" cy="1015663"/>
          </a:xfrm>
        </p:grpSpPr>
        <p:sp>
          <p:nvSpPr>
            <p:cNvPr id="41" name="Rounded Rectangle 40"/>
            <p:cNvSpPr/>
            <p:nvPr/>
          </p:nvSpPr>
          <p:spPr>
            <a:xfrm>
              <a:off x="762000" y="5310699"/>
              <a:ext cx="381000" cy="2519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62000" y="5627149"/>
              <a:ext cx="381000" cy="25190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62000" y="5943600"/>
              <a:ext cx="381000" cy="25190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33475" y="5261312"/>
              <a:ext cx="315277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Input</a:t>
              </a:r>
            </a:p>
            <a:p>
              <a:r>
                <a:rPr lang="en-US" sz="2000" dirty="0" smtClean="0"/>
                <a:t>Algorithm</a:t>
              </a:r>
            </a:p>
            <a:p>
              <a:r>
                <a:rPr lang="en-US" sz="2000" dirty="0" smtClean="0"/>
                <a:t>Output/input to next stage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90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5 -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Reversing the </a:t>
            </a:r>
            <a:r>
              <a:rPr lang="en-US" sz="2000" dirty="0" err="1" smtClean="0"/>
              <a:t>keygen</a:t>
            </a:r>
            <a:r>
              <a:rPr lang="en-US" sz="2000" dirty="0" smtClean="0"/>
              <a:t> binary</a:t>
            </a:r>
          </a:p>
          <a:p>
            <a:pPr lvl="1"/>
            <a:r>
              <a:rPr lang="en-US" sz="1600" dirty="0" smtClean="0"/>
              <a:t>Added all </a:t>
            </a:r>
            <a:r>
              <a:rPr lang="en-US" sz="1600" dirty="0"/>
              <a:t>the symbols used from </a:t>
            </a:r>
            <a:r>
              <a:rPr lang="en-US" sz="1600" dirty="0" err="1" smtClean="0"/>
              <a:t>OpenSSL</a:t>
            </a:r>
            <a:endParaRPr lang="en-US" sz="1600" dirty="0" smtClean="0"/>
          </a:p>
          <a:p>
            <a:pPr lvl="1"/>
            <a:r>
              <a:rPr lang="en-US" sz="1600" dirty="0" smtClean="0"/>
              <a:t>Found the master key generate function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00088" y="2305050"/>
            <a:ext cx="7743825" cy="3790950"/>
            <a:chOff x="700088" y="2305050"/>
            <a:chExt cx="7743825" cy="3790950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24"/>
            <a:stretch/>
          </p:blipFill>
          <p:spPr bwMode="auto">
            <a:xfrm>
              <a:off x="700088" y="2305050"/>
              <a:ext cx="7743825" cy="37909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44950" y="4478325"/>
              <a:ext cx="1016668" cy="188925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56612" y="3535304"/>
              <a:ext cx="3287427" cy="368163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71525" y="2486978"/>
              <a:ext cx="1104900" cy="322897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32595" y="5143578"/>
              <a:ext cx="1430424" cy="207818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29200" y="2664023"/>
              <a:ext cx="2667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Generate random data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62400" y="4449750"/>
              <a:ext cx="2667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SHA256 encode 1024 times</a:t>
              </a:r>
              <a:endParaRPr lang="en-US" sz="1400" dirty="0"/>
            </a:p>
          </p:txBody>
        </p:sp>
        <p:cxnSp>
          <p:nvCxnSpPr>
            <p:cNvPr id="10" name="Straight Arrow Connector 9"/>
            <p:cNvCxnSpPr>
              <a:stCxn id="4" idx="1"/>
            </p:cNvCxnSpPr>
            <p:nvPr/>
          </p:nvCxnSpPr>
          <p:spPr>
            <a:xfrm flipH="1" flipV="1">
              <a:off x="1876425" y="2648426"/>
              <a:ext cx="3152775" cy="169486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3"/>
            </p:cNvCxnSpPr>
            <p:nvPr/>
          </p:nvCxnSpPr>
          <p:spPr>
            <a:xfrm flipH="1">
              <a:off x="4244039" y="2970312"/>
              <a:ext cx="918512" cy="7490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1"/>
              <a:endCxn id="5" idx="3"/>
            </p:cNvCxnSpPr>
            <p:nvPr/>
          </p:nvCxnSpPr>
          <p:spPr>
            <a:xfrm flipH="1" flipV="1">
              <a:off x="1961618" y="4572788"/>
              <a:ext cx="2000782" cy="3085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0"/>
            </p:cNvCxnSpPr>
            <p:nvPr/>
          </p:nvCxnSpPr>
          <p:spPr>
            <a:xfrm flipH="1">
              <a:off x="4047807" y="4756040"/>
              <a:ext cx="66998" cy="38753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933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5 -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Reversing the </a:t>
            </a:r>
            <a:r>
              <a:rPr lang="en-US" sz="2000" dirty="0" err="1" smtClean="0"/>
              <a:t>keygen</a:t>
            </a:r>
            <a:r>
              <a:rPr lang="en-US" sz="2000" dirty="0" smtClean="0"/>
              <a:t> binary</a:t>
            </a:r>
          </a:p>
          <a:p>
            <a:pPr lvl="1"/>
            <a:r>
              <a:rPr lang="en-US" sz="1600" dirty="0" smtClean="0"/>
              <a:t>Traced the master file data and input serial number through the program</a:t>
            </a:r>
            <a:endParaRPr lang="en-US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200025" y="2209800"/>
            <a:ext cx="8743950" cy="3533775"/>
            <a:chOff x="200025" y="2438400"/>
            <a:chExt cx="8743950" cy="3533775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927"/>
            <a:stretch/>
          </p:blipFill>
          <p:spPr bwMode="auto">
            <a:xfrm>
              <a:off x="200025" y="2438400"/>
              <a:ext cx="8743950" cy="35337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214255" y="3363113"/>
              <a:ext cx="1801091" cy="188925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43175" y="3620138"/>
              <a:ext cx="1981200" cy="188925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4800" y="5620766"/>
              <a:ext cx="5138724" cy="207818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709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5 -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have all inputs except the seed to generate the random data</a:t>
            </a:r>
          </a:p>
          <a:p>
            <a:pPr lvl="1"/>
            <a:r>
              <a:rPr lang="en-US" sz="1600" dirty="0" smtClean="0"/>
              <a:t>The seed is generated with time(0)</a:t>
            </a:r>
          </a:p>
          <a:p>
            <a:pPr lvl="1"/>
            <a:r>
              <a:rPr lang="en-US" sz="1600" dirty="0" smtClean="0"/>
              <a:t>Assume all IEDs use same MKF</a:t>
            </a:r>
            <a:endParaRPr lang="en-US" sz="2000" dirty="0"/>
          </a:p>
          <a:p>
            <a:pPr lvl="1"/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Brute force algorithm to find time when the IED MKF was generated</a:t>
            </a:r>
          </a:p>
          <a:p>
            <a:pPr lvl="1"/>
            <a:r>
              <a:rPr lang="en-US" sz="1600" dirty="0" smtClean="0"/>
              <a:t>Override </a:t>
            </a:r>
            <a:r>
              <a:rPr lang="en-US" sz="1600" dirty="0" err="1" smtClean="0"/>
              <a:t>srand</a:t>
            </a:r>
            <a:r>
              <a:rPr lang="en-US" sz="1600" dirty="0" smtClean="0"/>
              <a:t>(seed) to increment through the seeds in </a:t>
            </a:r>
            <a:r>
              <a:rPr lang="en-US" sz="1600" dirty="0" err="1" smtClean="0"/>
              <a:t>keygen</a:t>
            </a:r>
            <a:endParaRPr lang="en-US" sz="1600" dirty="0" smtClean="0"/>
          </a:p>
          <a:p>
            <a:pPr lvl="1"/>
            <a:r>
              <a:rPr lang="en-US" sz="1600" dirty="0" smtClean="0"/>
              <a:t>Run </a:t>
            </a:r>
            <a:r>
              <a:rPr lang="en-US" sz="1600" dirty="0" err="1" smtClean="0"/>
              <a:t>keygen</a:t>
            </a:r>
            <a:r>
              <a:rPr lang="en-US" sz="1600" dirty="0" smtClean="0"/>
              <a:t> –g to make a new MKF on each iteration</a:t>
            </a:r>
          </a:p>
          <a:p>
            <a:pPr lvl="1"/>
            <a:r>
              <a:rPr lang="en-US" sz="1600" dirty="0" smtClean="0"/>
              <a:t>Use the serial / server key file from task 3 as stopping criteria</a:t>
            </a:r>
          </a:p>
          <a:p>
            <a:pPr lvl="1"/>
            <a:r>
              <a:rPr lang="en-US" sz="1600" dirty="0" smtClean="0"/>
              <a:t>When we generate that file, we know we are done</a:t>
            </a:r>
          </a:p>
          <a:p>
            <a:pPr lvl="1"/>
            <a:r>
              <a:rPr lang="en-US" sz="1600" dirty="0" smtClean="0"/>
              <a:t>Narrow down the range of seeds to search by starting with the day before contest</a:t>
            </a:r>
          </a:p>
          <a:p>
            <a:pPr lvl="2"/>
            <a:r>
              <a:rPr lang="en-US" sz="1400" dirty="0" smtClean="0"/>
              <a:t>Sep 4, 2016</a:t>
            </a:r>
            <a:endParaRPr lang="en-US" sz="1400" dirty="0"/>
          </a:p>
          <a:p>
            <a:endParaRPr lang="en-US" sz="20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1014413" y="2438400"/>
            <a:ext cx="4243387" cy="695325"/>
            <a:chOff x="1014413" y="2132012"/>
            <a:chExt cx="4243387" cy="69532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45203" b="88375"/>
            <a:stretch/>
          </p:blipFill>
          <p:spPr bwMode="auto">
            <a:xfrm>
              <a:off x="1014413" y="2132012"/>
              <a:ext cx="4243387" cy="695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085850" y="2313940"/>
              <a:ext cx="1104900" cy="322897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52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5 - Solution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65"/>
          <a:stretch/>
        </p:blipFill>
        <p:spPr bwMode="auto">
          <a:xfrm>
            <a:off x="257175" y="1676400"/>
            <a:ext cx="61436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4" b="11999"/>
          <a:stretch/>
        </p:blipFill>
        <p:spPr bwMode="auto">
          <a:xfrm>
            <a:off x="4267200" y="4267199"/>
            <a:ext cx="4619625" cy="22098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Simple shell script to brute force the seed along with LD_PRELOAD</a:t>
            </a:r>
          </a:p>
        </p:txBody>
      </p:sp>
    </p:spTree>
    <p:extLst>
      <p:ext uri="{BB962C8B-B14F-4D97-AF65-F5344CB8AC3E}">
        <p14:creationId xmlns:p14="http://schemas.microsoft.com/office/powerpoint/2010/main" val="289102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Yearly NSA recruiting CTF-like event</a:t>
            </a:r>
          </a:p>
          <a:p>
            <a:r>
              <a:rPr lang="en-US" dirty="0" smtClean="0"/>
              <a:t>Sept 5, 2016 to Dec 31, 2016</a:t>
            </a:r>
          </a:p>
          <a:p>
            <a:r>
              <a:rPr lang="en-US" dirty="0" smtClean="0"/>
              <a:t>Six levels that build on one another</a:t>
            </a:r>
          </a:p>
          <a:p>
            <a:r>
              <a:rPr lang="en-US" dirty="0" smtClean="0"/>
              <a:t>Progress to next level sequentially</a:t>
            </a:r>
          </a:p>
          <a:p>
            <a:r>
              <a:rPr lang="en-US" dirty="0" smtClean="0"/>
              <a:t>Exponentially more difficult levels</a:t>
            </a:r>
          </a:p>
          <a:p>
            <a:r>
              <a:rPr lang="en-US" dirty="0"/>
              <a:t>Motivating story is defeating </a:t>
            </a:r>
            <a:r>
              <a:rPr lang="en-US" dirty="0" smtClean="0"/>
              <a:t>IED software</a:t>
            </a:r>
          </a:p>
          <a:p>
            <a:pPr lvl="1"/>
            <a:r>
              <a:rPr lang="en-US" dirty="0" smtClean="0"/>
              <a:t>To stop terrorists of course</a:t>
            </a:r>
          </a:p>
          <a:p>
            <a:r>
              <a:rPr lang="en-US" dirty="0" smtClean="0"/>
              <a:t>Linux guy so this will have a Linux slant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6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5 -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Found it in about 10 minutes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Generate two keys, one for each serial number</a:t>
            </a:r>
          </a:p>
          <a:p>
            <a:r>
              <a:rPr lang="en-US" sz="2400" dirty="0" smtClean="0"/>
              <a:t>Proceed just like in task 3 to print the OTPs</a:t>
            </a:r>
          </a:p>
          <a:p>
            <a:pPr lvl="1"/>
            <a:r>
              <a:rPr lang="en-US" sz="2000" dirty="0" smtClean="0"/>
              <a:t>Run the servers/client drivers simultaneously using expect script</a:t>
            </a:r>
          </a:p>
          <a:p>
            <a:r>
              <a:rPr lang="en-US" sz="2400" dirty="0" smtClean="0"/>
              <a:t>Two instances of server on same machine</a:t>
            </a:r>
          </a:p>
          <a:p>
            <a:pPr lvl="1"/>
            <a:r>
              <a:rPr lang="en-US" sz="2000" dirty="0" smtClean="0"/>
              <a:t>Ports 41266 / 8080 conflict </a:t>
            </a:r>
          </a:p>
          <a:p>
            <a:r>
              <a:rPr lang="en-US" sz="2400" dirty="0" smtClean="0"/>
              <a:t>Modify the client and server binaries to bind to different ports</a:t>
            </a:r>
          </a:p>
          <a:p>
            <a:pPr lvl="1"/>
            <a:r>
              <a:rPr lang="en-US" sz="2000" dirty="0" smtClean="0"/>
              <a:t>My favorite binary editor is </a:t>
            </a:r>
            <a:r>
              <a:rPr lang="en-US" sz="2000" dirty="0" err="1" smtClean="0"/>
              <a:t>bvi</a:t>
            </a:r>
            <a:endParaRPr lang="en-US" sz="2000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4"/>
          <a:stretch/>
        </p:blipFill>
        <p:spPr bwMode="auto">
          <a:xfrm>
            <a:off x="1228725" y="1924050"/>
            <a:ext cx="38766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5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Task 6: Permanently disable any </a:t>
            </a:r>
            <a:r>
              <a:rPr lang="en-US" dirty="0" smtClean="0"/>
              <a:t>IED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8" t="73366" r="14704" b="505"/>
          <a:stretch/>
        </p:blipFill>
        <p:spPr>
          <a:xfrm>
            <a:off x="152400" y="3477863"/>
            <a:ext cx="8839200" cy="216134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8" t="12110" r="14704" b="81464"/>
          <a:stretch/>
        </p:blipFill>
        <p:spPr>
          <a:xfrm>
            <a:off x="152400" y="1219200"/>
            <a:ext cx="8839205" cy="531542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8" t="26781" r="14704" b="43915"/>
          <a:stretch/>
        </p:blipFill>
        <p:spPr>
          <a:xfrm>
            <a:off x="152400" y="1643191"/>
            <a:ext cx="8839198" cy="24240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1295400" y="2805181"/>
            <a:ext cx="5638800" cy="215482"/>
          </a:xfrm>
          <a:prstGeom prst="rect">
            <a:avLst/>
          </a:prstGeom>
          <a:solidFill>
            <a:srgbClr val="FFFF00">
              <a:alpha val="22000"/>
            </a:srgb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57105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Write client program to cause trigger before arm in </a:t>
            </a:r>
            <a:r>
              <a:rPr lang="en-US" sz="2400" dirty="0" err="1" smtClean="0"/>
              <a:t>hwsim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114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983163"/>
          </a:xfrm>
        </p:spPr>
        <p:txBody>
          <a:bodyPr/>
          <a:lstStyle/>
          <a:p>
            <a:r>
              <a:rPr lang="en-US" dirty="0" smtClean="0"/>
              <a:t>The Client Commands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9" r="20833" b="19392"/>
          <a:stretch/>
        </p:blipFill>
        <p:spPr>
          <a:xfrm>
            <a:off x="952500" y="1981200"/>
            <a:ext cx="7239000" cy="394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89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458200" cy="4983163"/>
          </a:xfrm>
        </p:spPr>
        <p:txBody>
          <a:bodyPr/>
          <a:lstStyle/>
          <a:p>
            <a:r>
              <a:rPr lang="en-US" dirty="0" smtClean="0"/>
              <a:t>The Driver Shared Object</a:t>
            </a:r>
          </a:p>
          <a:p>
            <a:pPr lvl="1"/>
            <a:r>
              <a:rPr lang="en-US" dirty="0" smtClean="0"/>
              <a:t>In charge of the hardware state machine</a:t>
            </a:r>
          </a:p>
          <a:p>
            <a:pPr lvl="2"/>
            <a:r>
              <a:rPr lang="en-US" dirty="0" smtClean="0"/>
              <a:t>Shouldn’t issue “trigger” command if not in “armed” state</a:t>
            </a:r>
          </a:p>
          <a:p>
            <a:pPr lvl="1"/>
            <a:r>
              <a:rPr lang="en-US" dirty="0" smtClean="0"/>
              <a:t>Knows how to run the hardware</a:t>
            </a:r>
          </a:p>
          <a:p>
            <a:pPr lvl="1"/>
            <a:r>
              <a:rPr lang="en-US" dirty="0" smtClean="0"/>
              <a:t>Lots of anti-debugging and anti-reversing here</a:t>
            </a:r>
          </a:p>
        </p:txBody>
      </p:sp>
    </p:spTree>
    <p:extLst>
      <p:ext uri="{BB962C8B-B14F-4D97-AF65-F5344CB8AC3E}">
        <p14:creationId xmlns:p14="http://schemas.microsoft.com/office/powerpoint/2010/main" val="259845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 Sim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983163"/>
          </a:xfrm>
        </p:spPr>
        <p:txBody>
          <a:bodyPr/>
          <a:lstStyle/>
          <a:p>
            <a:r>
              <a:rPr lang="en-US" dirty="0" smtClean="0"/>
              <a:t>The Hardware Sim Program</a:t>
            </a:r>
            <a:endParaRPr lang="en-US" dirty="0"/>
          </a:p>
          <a:p>
            <a:pPr lvl="1"/>
            <a:r>
              <a:rPr lang="en-US" dirty="0" smtClean="0"/>
              <a:t>Accepts commands over serial device from driver</a:t>
            </a:r>
          </a:p>
          <a:p>
            <a:pPr lvl="1"/>
            <a:r>
              <a:rPr lang="en-US" dirty="0" smtClean="0"/>
              <a:t>Simple state machine</a:t>
            </a:r>
          </a:p>
          <a:p>
            <a:pPr lvl="1"/>
            <a:r>
              <a:rPr lang="en-US" dirty="0" smtClean="0"/>
              <a:t>The story line says this program was constructed</a:t>
            </a:r>
            <a:r>
              <a:rPr lang="en-US" dirty="0"/>
              <a:t> </a:t>
            </a:r>
            <a:r>
              <a:rPr lang="en-US" dirty="0" smtClean="0"/>
              <a:t>by reversing a real IED chipset</a:t>
            </a:r>
          </a:p>
          <a:p>
            <a:pPr lvl="1"/>
            <a:r>
              <a:rPr lang="en-US" dirty="0" smtClean="0"/>
              <a:t>You can ”brick” the chipset if you trigger w/o arm</a:t>
            </a:r>
          </a:p>
        </p:txBody>
      </p:sp>
    </p:spTree>
    <p:extLst>
      <p:ext uri="{BB962C8B-B14F-4D97-AF65-F5344CB8AC3E}">
        <p14:creationId xmlns:p14="http://schemas.microsoft.com/office/powerpoint/2010/main" val="1387770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/>
              <a:t>Goal is to write a client script that will cause </a:t>
            </a:r>
            <a:r>
              <a:rPr lang="en-US" sz="2000" dirty="0" err="1"/>
              <a:t>hwsim</a:t>
            </a:r>
            <a:r>
              <a:rPr lang="en-US" sz="2000" dirty="0"/>
              <a:t> to brick</a:t>
            </a:r>
          </a:p>
          <a:p>
            <a:pPr lvl="1"/>
            <a:r>
              <a:rPr lang="en-US" sz="1600" dirty="0"/>
              <a:t>Trigger without arming</a:t>
            </a:r>
          </a:p>
          <a:p>
            <a:pPr lvl="1"/>
            <a:r>
              <a:rPr lang="en-US" sz="1600" dirty="0"/>
              <a:t>No OTPs in this </a:t>
            </a:r>
            <a:r>
              <a:rPr lang="en-US" sz="1600" dirty="0" smtClean="0"/>
              <a:t>level</a:t>
            </a:r>
            <a:endParaRPr lang="en-US" sz="2000" dirty="0" smtClean="0"/>
          </a:p>
          <a:p>
            <a:r>
              <a:rPr lang="en-US" sz="2000" dirty="0" smtClean="0"/>
              <a:t>Reversing </a:t>
            </a:r>
            <a:r>
              <a:rPr lang="en-US" sz="2000" dirty="0" err="1" smtClean="0"/>
              <a:t>libdriver.so</a:t>
            </a:r>
            <a:endParaRPr lang="en-US" sz="2000" dirty="0" smtClean="0"/>
          </a:p>
          <a:p>
            <a:pPr lvl="1"/>
            <a:r>
              <a:rPr lang="en-US" sz="1600" dirty="0" smtClean="0"/>
              <a:t>Too much reversing to take you all the way through my thought process</a:t>
            </a:r>
            <a:endParaRPr lang="en-US" sz="2000" dirty="0"/>
          </a:p>
          <a:p>
            <a:pPr lvl="1"/>
            <a:r>
              <a:rPr lang="en-US" sz="1600" dirty="0" smtClean="0"/>
              <a:t>Detail the highlights of reversing, anti-reversing, anti-debugging and the interpreter</a:t>
            </a:r>
          </a:p>
          <a:p>
            <a:r>
              <a:rPr lang="en-US" sz="2000" dirty="0"/>
              <a:t>Turned out </a:t>
            </a:r>
            <a:r>
              <a:rPr lang="en-US" sz="2000" dirty="0" smtClean="0"/>
              <a:t>to be academic examples of malware</a:t>
            </a:r>
          </a:p>
          <a:p>
            <a:pPr lvl="1"/>
            <a:r>
              <a:rPr lang="en-US" sz="1600" dirty="0" smtClean="0"/>
              <a:t>disassembly obstacles</a:t>
            </a:r>
          </a:p>
          <a:p>
            <a:pPr lvl="1"/>
            <a:r>
              <a:rPr lang="en-US" sz="1600" dirty="0" smtClean="0"/>
              <a:t>red herrings</a:t>
            </a:r>
          </a:p>
          <a:p>
            <a:pPr lvl="1"/>
            <a:r>
              <a:rPr lang="en-US" sz="1600" dirty="0" smtClean="0"/>
              <a:t>two </a:t>
            </a:r>
            <a:r>
              <a:rPr lang="en-US" sz="1600" dirty="0"/>
              <a:t>debugger </a:t>
            </a:r>
            <a:r>
              <a:rPr lang="en-US" sz="1600" dirty="0" smtClean="0"/>
              <a:t>checks</a:t>
            </a:r>
          </a:p>
          <a:p>
            <a:pPr lvl="1"/>
            <a:r>
              <a:rPr lang="en-US" sz="1600" dirty="0" smtClean="0"/>
              <a:t>pointer obfuscation via </a:t>
            </a:r>
            <a:r>
              <a:rPr lang="en-US" sz="1600" dirty="0" err="1" smtClean="0"/>
              <a:t>XOR’ing</a:t>
            </a:r>
            <a:endParaRPr lang="en-US" sz="1600" dirty="0" smtClean="0"/>
          </a:p>
          <a:p>
            <a:pPr lvl="1"/>
            <a:r>
              <a:rPr lang="en-US" sz="1600" dirty="0" smtClean="0"/>
              <a:t>SEH (ported to Linux</a:t>
            </a:r>
            <a:r>
              <a:rPr lang="en-US" sz="1600" dirty="0"/>
              <a:t>) to make code flow </a:t>
            </a:r>
            <a:r>
              <a:rPr lang="en-US" sz="1600" dirty="0" smtClean="0"/>
              <a:t>hard </a:t>
            </a:r>
            <a:r>
              <a:rPr lang="en-US" sz="1600" dirty="0"/>
              <a:t>to </a:t>
            </a:r>
            <a:r>
              <a:rPr lang="en-US" sz="1600" dirty="0" smtClean="0"/>
              <a:t>follow</a:t>
            </a:r>
          </a:p>
          <a:p>
            <a:pPr lvl="1"/>
            <a:r>
              <a:rPr lang="en-US" sz="1600" dirty="0" smtClean="0"/>
              <a:t>custom interpreter / virtual machine </a:t>
            </a:r>
            <a:r>
              <a:rPr lang="en-US" sz="1600" dirty="0"/>
              <a:t>to do the actual </a:t>
            </a:r>
            <a:r>
              <a:rPr lang="en-US" sz="1600" dirty="0" smtClean="0"/>
              <a:t>work</a:t>
            </a:r>
          </a:p>
          <a:p>
            <a:pPr lvl="1"/>
            <a:r>
              <a:rPr lang="en-US" sz="1600" dirty="0" smtClean="0"/>
              <a:t>run length encoded interpreter program</a:t>
            </a:r>
          </a:p>
          <a:p>
            <a:pPr lvl="1"/>
            <a:r>
              <a:rPr lang="en-US" sz="1600" dirty="0"/>
              <a:t>s</a:t>
            </a:r>
            <a:r>
              <a:rPr lang="en-US" sz="1600" dirty="0" smtClean="0"/>
              <a:t>ubtle bug in interpreter</a:t>
            </a:r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90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0"/>
            <a:ext cx="8229600" cy="1143000"/>
          </a:xfrm>
        </p:spPr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Disassembly obstacles</a:t>
            </a:r>
          </a:p>
          <a:p>
            <a:pPr lvl="1"/>
            <a:r>
              <a:rPr lang="en-US" sz="1600" dirty="0" smtClean="0"/>
              <a:t>Classic jump to the middle of another instruction and put in junk instruction bytes</a:t>
            </a:r>
          </a:p>
          <a:p>
            <a:pPr lvl="1"/>
            <a:r>
              <a:rPr lang="en-US" sz="1600" dirty="0" smtClean="0"/>
              <a:t>Prevents creating of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38558" r="5000" b="38810"/>
          <a:stretch/>
        </p:blipFill>
        <p:spPr>
          <a:xfrm>
            <a:off x="1549400" y="2209800"/>
            <a:ext cx="62230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1" t="25671" r="25416" b="31580"/>
          <a:stretch/>
        </p:blipFill>
        <p:spPr>
          <a:xfrm>
            <a:off x="228600" y="3657600"/>
            <a:ext cx="43180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26111" r="24027" b="42818"/>
          <a:stretch/>
        </p:blipFill>
        <p:spPr>
          <a:xfrm>
            <a:off x="4660900" y="3984330"/>
            <a:ext cx="4394200" cy="18830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241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Some red herrings I ran into</a:t>
            </a:r>
          </a:p>
          <a:p>
            <a:pPr lvl="1"/>
            <a:r>
              <a:rPr lang="en-US" sz="1600" dirty="0" smtClean="0"/>
              <a:t>First one was a global function pointer which was checked then called</a:t>
            </a:r>
          </a:p>
          <a:p>
            <a:pPr lvl="1"/>
            <a:r>
              <a:rPr lang="en-US" sz="1600" dirty="0" smtClean="0"/>
              <a:t>The second was a </a:t>
            </a:r>
            <a:r>
              <a:rPr lang="en-US" sz="1600" dirty="0" err="1" smtClean="0"/>
              <a:t>rwx</a:t>
            </a:r>
            <a:r>
              <a:rPr lang="en-US" sz="1600" dirty="0" smtClean="0"/>
              <a:t> stack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01" b="29647"/>
          <a:stretch/>
        </p:blipFill>
        <p:spPr>
          <a:xfrm>
            <a:off x="914400" y="5338840"/>
            <a:ext cx="7569907" cy="55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31128" r="10834" b="26397"/>
          <a:stretch/>
        </p:blipFill>
        <p:spPr>
          <a:xfrm>
            <a:off x="304800" y="2335034"/>
            <a:ext cx="6019800" cy="2770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99828"/>
            <a:ext cx="4558270" cy="9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3820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Debugger check</a:t>
            </a:r>
          </a:p>
          <a:p>
            <a:pPr lvl="1"/>
            <a:r>
              <a:rPr lang="en-US" sz="1600" dirty="0" smtClean="0"/>
              <a:t>Call to fork() to make a new child process and then tries to </a:t>
            </a:r>
            <a:r>
              <a:rPr lang="en-US" sz="1600" dirty="0" err="1" smtClean="0"/>
              <a:t>ptrace</a:t>
            </a:r>
            <a:r>
              <a:rPr lang="en-US" sz="1600" dirty="0" smtClean="0"/>
              <a:t> the parent process</a:t>
            </a:r>
          </a:p>
          <a:p>
            <a:pPr lvl="1"/>
            <a:r>
              <a:rPr lang="en-US" sz="1600" dirty="0" smtClean="0"/>
              <a:t>Easy to overcome with LD_PRELOAD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23260" r="36667" b="21445"/>
          <a:stretch/>
        </p:blipFill>
        <p:spPr>
          <a:xfrm>
            <a:off x="381000" y="2514600"/>
            <a:ext cx="3581400" cy="3351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8" r="19858" b="42047"/>
          <a:stretch/>
        </p:blipFill>
        <p:spPr>
          <a:xfrm>
            <a:off x="4038600" y="3040437"/>
            <a:ext cx="4800601" cy="19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4391928"/>
          </a:xfrm>
          <a:ln w="15875">
            <a:noFil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Debugger check</a:t>
            </a:r>
          </a:p>
          <a:p>
            <a:pPr lvl="1"/>
            <a:r>
              <a:rPr lang="en-US" sz="1600" dirty="0" smtClean="0"/>
              <a:t>Ran into another anti-debugger check later on</a:t>
            </a:r>
          </a:p>
          <a:p>
            <a:pPr lvl="1"/>
            <a:r>
              <a:rPr lang="en-US" sz="1600" dirty="0" smtClean="0"/>
              <a:t>Edit the binary to remove 0xCC and return 0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40696" r="6666" b="21919"/>
          <a:stretch/>
        </p:blipFill>
        <p:spPr>
          <a:xfrm>
            <a:off x="381000" y="2286000"/>
            <a:ext cx="64770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3691" r="47500" b="36825"/>
          <a:stretch/>
        </p:blipFill>
        <p:spPr>
          <a:xfrm>
            <a:off x="6096000" y="4114800"/>
            <a:ext cx="2667000" cy="2286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162800" y="2305735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Register </a:t>
            </a:r>
            <a:r>
              <a:rPr lang="en-US" smtClean="0"/>
              <a:t>signal handler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76500" y="496479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Interrupt here throws </a:t>
            </a:r>
            <a:r>
              <a:rPr lang="en-US" smtClean="0"/>
              <a:t>an exception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048000" y="4191000"/>
            <a:ext cx="457200" cy="77379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91000" y="5410200"/>
            <a:ext cx="2133600" cy="32316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162800" y="2952066"/>
            <a:ext cx="609600" cy="207713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1"/>
          </p:cNvCxnSpPr>
          <p:nvPr/>
        </p:nvCxnSpPr>
        <p:spPr>
          <a:xfrm flipH="1">
            <a:off x="6477000" y="2628901"/>
            <a:ext cx="685800" cy="419099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25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Game Map – 6 Levels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743200" y="3962400"/>
            <a:ext cx="5640971" cy="2400657"/>
            <a:chOff x="2286000" y="4114800"/>
            <a:chExt cx="5640971" cy="2400657"/>
          </a:xfrm>
        </p:grpSpPr>
        <p:sp>
          <p:nvSpPr>
            <p:cNvPr id="5" name="Rectangle 4"/>
            <p:cNvSpPr/>
            <p:nvPr/>
          </p:nvSpPr>
          <p:spPr>
            <a:xfrm>
              <a:off x="2288171" y="4114800"/>
              <a:ext cx="5638800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500" dirty="0" smtClean="0">
                  <a:latin typeface="Gill Sans MT" pitchFamily="34" charset="0"/>
                </a:rPr>
                <a:t>Binary Reversing</a:t>
              </a:r>
            </a:p>
            <a:p>
              <a:pPr lvl="1"/>
              <a:r>
                <a:rPr lang="en-US" sz="2500" dirty="0" smtClean="0">
                  <a:latin typeface="Gill Sans MT" pitchFamily="34" charset="0"/>
                </a:rPr>
                <a:t>Network </a:t>
              </a:r>
              <a:r>
                <a:rPr lang="en-US" sz="2500" dirty="0">
                  <a:latin typeface="Gill Sans MT" pitchFamily="34" charset="0"/>
                </a:rPr>
                <a:t>Traffic </a:t>
              </a:r>
              <a:r>
                <a:rPr lang="en-US" sz="2500" dirty="0" smtClean="0">
                  <a:latin typeface="Gill Sans MT" pitchFamily="34" charset="0"/>
                </a:rPr>
                <a:t>Analysis</a:t>
              </a:r>
            </a:p>
            <a:p>
              <a:pPr lvl="1"/>
              <a:r>
                <a:rPr lang="en-US" sz="2500" dirty="0" smtClean="0">
                  <a:latin typeface="Gill Sans MT" pitchFamily="34" charset="0"/>
                </a:rPr>
                <a:t>Public/Private </a:t>
              </a:r>
              <a:r>
                <a:rPr lang="en-US" sz="2500" dirty="0">
                  <a:latin typeface="Gill Sans MT" pitchFamily="34" charset="0"/>
                </a:rPr>
                <a:t>Key </a:t>
              </a:r>
              <a:r>
                <a:rPr lang="en-US" sz="2500" dirty="0" smtClean="0">
                  <a:latin typeface="Gill Sans MT" pitchFamily="34" charset="0"/>
                </a:rPr>
                <a:t>Pair</a:t>
              </a:r>
            </a:p>
            <a:p>
              <a:pPr lvl="1"/>
              <a:r>
                <a:rPr lang="en-US" sz="2500" dirty="0" smtClean="0">
                  <a:latin typeface="Gill Sans MT" pitchFamily="34" charset="0"/>
                </a:rPr>
                <a:t>Crypto Cracking</a:t>
              </a:r>
            </a:p>
            <a:p>
              <a:pPr lvl="1"/>
              <a:r>
                <a:rPr lang="en-US" sz="2500" dirty="0">
                  <a:latin typeface="Gill Sans MT" pitchFamily="34" charset="0"/>
                </a:rPr>
                <a:t>Static/Dynamic </a:t>
              </a:r>
              <a:r>
                <a:rPr lang="en-US" sz="2500" dirty="0" smtClean="0">
                  <a:latin typeface="Gill Sans MT" pitchFamily="34" charset="0"/>
                </a:rPr>
                <a:t>Analysis</a:t>
              </a:r>
            </a:p>
            <a:p>
              <a:pPr lvl="1"/>
              <a:r>
                <a:rPr lang="en-US" sz="2500" dirty="0" smtClean="0">
                  <a:latin typeface="Gill Sans MT" pitchFamily="34" charset="0"/>
                </a:rPr>
                <a:t>Malware </a:t>
              </a:r>
              <a:r>
                <a:rPr lang="en-US" sz="2500" dirty="0">
                  <a:latin typeface="Gill Sans MT" pitchFamily="34" charset="0"/>
                </a:rPr>
                <a:t>Reversing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286000" y="4223132"/>
              <a:ext cx="457200" cy="3048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286000" y="4602880"/>
              <a:ext cx="457200" cy="304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286000" y="4982628"/>
              <a:ext cx="457200" cy="30175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286000" y="5359328"/>
              <a:ext cx="460290" cy="301752"/>
            </a:xfrm>
            <a:prstGeom prst="round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286000" y="5736028"/>
              <a:ext cx="460290" cy="3048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286000" y="6115775"/>
              <a:ext cx="457200" cy="3017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04800" y="1461296"/>
            <a:ext cx="8610600" cy="2196304"/>
            <a:chOff x="304800" y="1461296"/>
            <a:chExt cx="8610600" cy="2196304"/>
          </a:xfrm>
        </p:grpSpPr>
        <p:sp>
          <p:nvSpPr>
            <p:cNvPr id="6" name="Rounded Rectangle 5"/>
            <p:cNvSpPr/>
            <p:nvPr/>
          </p:nvSpPr>
          <p:spPr>
            <a:xfrm>
              <a:off x="304800" y="1524000"/>
              <a:ext cx="1600200" cy="9144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Client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PE, ELF</a:t>
              </a:r>
              <a:endParaRPr lang="en-US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057400" y="1524000"/>
              <a:ext cx="16002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TCP Traffic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PCAP</a:t>
              </a:r>
              <a:endParaRPr lang="en-US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10000" y="1524000"/>
              <a:ext cx="1600200" cy="9144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Server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PE, ELF</a:t>
              </a:r>
              <a:endParaRPr lang="en-US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810000" y="2743200"/>
              <a:ext cx="1600200" cy="914400"/>
            </a:xfrm>
            <a:prstGeom prst="round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Key Gen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PE, ELF</a:t>
              </a:r>
              <a:endParaRPr lang="en-US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562600" y="1524000"/>
              <a:ext cx="1600200" cy="914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H/W Driver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DLL, SO</a:t>
              </a:r>
              <a:endParaRPr lang="en-US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315200" y="2743200"/>
              <a:ext cx="1600200" cy="9144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H/W </a:t>
              </a:r>
              <a:r>
                <a:rPr lang="en-US" dirty="0" err="1" smtClean="0">
                  <a:solidFill>
                    <a:schemeClr val="tx1"/>
                  </a:solidFill>
                  <a:latin typeface="Gill Sans MT" pitchFamily="34" charset="0"/>
                </a:rPr>
                <a:t>Sim</a:t>
              </a:r>
              <a:endParaRPr lang="en-US" dirty="0" smtClean="0">
                <a:solidFill>
                  <a:schemeClr val="tx1"/>
                </a:solidFill>
                <a:latin typeface="Gill Sans MT" pitchFamily="34" charset="0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MT" pitchFamily="34" charset="0"/>
                </a:rPr>
                <a:t>PE, ELF</a:t>
              </a:r>
              <a:endParaRPr lang="en-US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17" name="Straight Arrow Connector 16"/>
            <p:cNvCxnSpPr>
              <a:stCxn id="6" idx="3"/>
              <a:endCxn id="7" idx="1"/>
            </p:cNvCxnSpPr>
            <p:nvPr/>
          </p:nvCxnSpPr>
          <p:spPr>
            <a:xfrm>
              <a:off x="1905000" y="1981200"/>
              <a:ext cx="1524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7" idx="3"/>
              <a:endCxn id="8" idx="1"/>
            </p:cNvCxnSpPr>
            <p:nvPr/>
          </p:nvCxnSpPr>
          <p:spPr>
            <a:xfrm>
              <a:off x="3657600" y="1981200"/>
              <a:ext cx="1524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3"/>
              <a:endCxn id="10" idx="1"/>
            </p:cNvCxnSpPr>
            <p:nvPr/>
          </p:nvCxnSpPr>
          <p:spPr>
            <a:xfrm>
              <a:off x="5410200" y="1981200"/>
              <a:ext cx="1524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8" idx="2"/>
              <a:endCxn id="9" idx="0"/>
            </p:cNvCxnSpPr>
            <p:nvPr/>
          </p:nvCxnSpPr>
          <p:spPr>
            <a:xfrm>
              <a:off x="4610100" y="2438400"/>
              <a:ext cx="0" cy="304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3744817" y="1461296"/>
              <a:ext cx="3483166" cy="10337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Elbow Connector 44"/>
            <p:cNvCxnSpPr>
              <a:stCxn id="10" idx="2"/>
              <a:endCxn id="11" idx="1"/>
            </p:cNvCxnSpPr>
            <p:nvPr/>
          </p:nvCxnSpPr>
          <p:spPr>
            <a:xfrm rot="16200000" flipH="1">
              <a:off x="6457950" y="2343150"/>
              <a:ext cx="762000" cy="95250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867400" y="32120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 pitchFamily="34" charset="0"/>
                </a:rPr>
                <a:t>Pipe / PTY</a:t>
              </a:r>
              <a:endParaRPr lang="en-US" dirty="0">
                <a:latin typeface="Gill Sans M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6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Integer overflows to invoke certain control flow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Function pointer obfuscation via </a:t>
            </a:r>
            <a:r>
              <a:rPr lang="en-US" sz="2000" dirty="0" err="1" smtClean="0"/>
              <a:t>XOR’ing</a:t>
            </a:r>
            <a:r>
              <a:rPr lang="en-US" sz="2000" dirty="0" smtClean="0"/>
              <a:t> with 0xCA11AB1E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53267" r="19028" b="14726"/>
          <a:stretch/>
        </p:blipFill>
        <p:spPr>
          <a:xfrm>
            <a:off x="2400300" y="4061618"/>
            <a:ext cx="4343400" cy="2087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46732" r="10834" b="30608"/>
          <a:stretch/>
        </p:blipFill>
        <p:spPr>
          <a:xfrm>
            <a:off x="1828800" y="1874837"/>
            <a:ext cx="5486400" cy="1477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28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Exception handling used to implement logic</a:t>
            </a:r>
          </a:p>
          <a:p>
            <a:pPr lvl="1"/>
            <a:r>
              <a:rPr lang="en-US" sz="1600" dirty="0" smtClean="0"/>
              <a:t>Thwarts IDAs recursive descent disassembler and obfuscates the logic flow</a:t>
            </a:r>
          </a:p>
          <a:p>
            <a:pPr lvl="1"/>
            <a:r>
              <a:rPr lang="en-US" sz="1600" dirty="0" smtClean="0"/>
              <a:t>SEH port to Linux by overriding the signal handlers written by Tom </a:t>
            </a:r>
            <a:r>
              <a:rPr lang="en-US" sz="1600" dirty="0" err="1" smtClean="0"/>
              <a:t>Bramer</a:t>
            </a:r>
            <a:endParaRPr lang="en-US" sz="1600" dirty="0" smtClean="0"/>
          </a:p>
          <a:p>
            <a:pPr lvl="1"/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www.programmingunlimited.net/siteexec/content.cgi?page=libseh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34855" r="6666" b="16420"/>
          <a:stretch/>
        </p:blipFill>
        <p:spPr>
          <a:xfrm>
            <a:off x="1259305" y="2667000"/>
            <a:ext cx="6741695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1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Interpreter implements generic read, decode, execute loop</a:t>
            </a:r>
          </a:p>
          <a:p>
            <a:pPr lvl="1"/>
            <a:r>
              <a:rPr lang="en-US" sz="1600" dirty="0" smtClean="0"/>
              <a:t>Each opcode matches to a handler function</a:t>
            </a:r>
          </a:p>
          <a:p>
            <a:pPr lvl="1"/>
            <a:r>
              <a:rPr lang="en-US" sz="1600" dirty="0" smtClean="0"/>
              <a:t>The memory pointer is bound checked on each instruction</a:t>
            </a:r>
          </a:p>
          <a:p>
            <a:pPr lvl="1"/>
            <a:r>
              <a:rPr lang="en-US" sz="1600" dirty="0" smtClean="0"/>
              <a:t>Memory is cleared on each program (except in maintenance mode)</a:t>
            </a:r>
          </a:p>
          <a:p>
            <a:pPr lvl="1"/>
            <a:r>
              <a:rPr lang="en-US" sz="1600" dirty="0" smtClean="0"/>
              <a:t>1024 DWORDs of memory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447800" y="2590800"/>
            <a:ext cx="6705600" cy="3810000"/>
            <a:chOff x="1447800" y="2590800"/>
            <a:chExt cx="6705600" cy="3810000"/>
          </a:xfrm>
        </p:grpSpPr>
        <p:sp>
          <p:nvSpPr>
            <p:cNvPr id="4" name="Rectangle 3"/>
            <p:cNvSpPr/>
            <p:nvPr/>
          </p:nvSpPr>
          <p:spPr>
            <a:xfrm>
              <a:off x="1447800" y="3352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Instruction </a:t>
              </a:r>
              <a:r>
                <a:rPr lang="en-US" dirty="0" err="1" smtClean="0">
                  <a:solidFill>
                    <a:schemeClr val="tx1"/>
                  </a:solidFill>
                </a:rPr>
                <a:t>ptr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447800" y="3733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Memory </a:t>
              </a:r>
              <a:r>
                <a:rPr lang="en-US" dirty="0" err="1" smtClean="0">
                  <a:solidFill>
                    <a:schemeClr val="tx1"/>
                  </a:solidFill>
                </a:rPr>
                <a:t>ptr</a:t>
              </a:r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447800" y="4114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Low memory bound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447800" y="4495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High memory bound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21300" y="2590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321300" y="2971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21300" y="3352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21300" y="3733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34000" y="4495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34000" y="4876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34000" y="5257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34000" y="5638800"/>
              <a:ext cx="2286000" cy="381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4038600"/>
              <a:ext cx="2286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dirty="0" smtClean="0"/>
                <a:t>………………</a:t>
              </a:r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18" name="Elbow Connector 17"/>
            <p:cNvCxnSpPr>
              <a:stCxn id="7" idx="3"/>
              <a:endCxn id="15" idx="1"/>
            </p:cNvCxnSpPr>
            <p:nvPr/>
          </p:nvCxnSpPr>
          <p:spPr>
            <a:xfrm>
              <a:off x="3733800" y="4686300"/>
              <a:ext cx="1600200" cy="1143000"/>
            </a:xfrm>
            <a:prstGeom prst="bentConnector3">
              <a:avLst>
                <a:gd name="adj1" fmla="val 3015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6" idx="3"/>
              <a:endCxn id="8" idx="1"/>
            </p:cNvCxnSpPr>
            <p:nvPr/>
          </p:nvCxnSpPr>
          <p:spPr>
            <a:xfrm flipV="1">
              <a:off x="3733800" y="2781300"/>
              <a:ext cx="1587500" cy="1524000"/>
            </a:xfrm>
            <a:prstGeom prst="bentConnector3">
              <a:avLst>
                <a:gd name="adj1" fmla="val 3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5" idx="3"/>
              <a:endCxn id="13" idx="1"/>
            </p:cNvCxnSpPr>
            <p:nvPr/>
          </p:nvCxnSpPr>
          <p:spPr>
            <a:xfrm>
              <a:off x="3733800" y="3924300"/>
              <a:ext cx="1600200" cy="11430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5334000" y="6019800"/>
              <a:ext cx="2286000" cy="381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HW Status DWORD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38200" y="2983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Interpreter state </a:t>
            </a:r>
            <a:r>
              <a:rPr lang="en-US" dirty="0" err="1" smtClean="0"/>
              <a:t>struct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Reversed interpreter opcodes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7" b="12094"/>
          <a:stretch/>
        </p:blipFill>
        <p:spPr>
          <a:xfrm>
            <a:off x="685800" y="1905000"/>
            <a:ext cx="7924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9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Dispatch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90678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 err="1" smtClean="0"/>
              <a:t>int</a:t>
            </a:r>
            <a:r>
              <a:rPr lang="en-US" sz="1700" dirty="0" smtClean="0"/>
              <a:t> </a:t>
            </a:r>
            <a:r>
              <a:rPr lang="en-US" sz="1700" dirty="0" err="1"/>
              <a:t>vm_mem</a:t>
            </a:r>
            <a:r>
              <a:rPr lang="en-US" sz="1700" dirty="0"/>
              <a:t>[0x200]; </a:t>
            </a:r>
            <a:endParaRPr lang="en-US" sz="1700" dirty="0" smtClean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700" dirty="0" err="1"/>
              <a:t>i</a:t>
            </a:r>
            <a:r>
              <a:rPr lang="en-US" sz="1700" dirty="0" err="1" smtClean="0"/>
              <a:t>nt</a:t>
            </a:r>
            <a:r>
              <a:rPr lang="en-US" sz="1700" dirty="0" smtClean="0"/>
              <a:t> </a:t>
            </a:r>
            <a:r>
              <a:rPr lang="en-US" sz="1700" dirty="0" err="1" smtClean="0"/>
              <a:t>ioctl</a:t>
            </a:r>
            <a:r>
              <a:rPr lang="en-US" sz="1700" dirty="0" smtClean="0"/>
              <a:t>() {</a:t>
            </a:r>
          </a:p>
          <a:p>
            <a:pPr marL="0" indent="0">
              <a:buNone/>
            </a:pPr>
            <a:r>
              <a:rPr lang="en-US" sz="1700" dirty="0"/>
              <a:t> </a:t>
            </a:r>
            <a:r>
              <a:rPr lang="en-US" sz="1700" dirty="0" smtClean="0"/>
              <a:t>     if </a:t>
            </a:r>
            <a:r>
              <a:rPr lang="en-US" sz="1700" dirty="0"/>
              <a:t>(10 bad commands) arm and </a:t>
            </a:r>
            <a:r>
              <a:rPr lang="en-US" sz="1700" dirty="0" smtClean="0"/>
              <a:t>trigger</a:t>
            </a:r>
          </a:p>
          <a:p>
            <a:pPr marL="0" indent="0">
              <a:buNone/>
            </a:pPr>
            <a:r>
              <a:rPr lang="en-US" sz="1700" dirty="0" smtClean="0"/>
              <a:t>      else </a:t>
            </a:r>
            <a:r>
              <a:rPr lang="en-US" sz="1700" dirty="0"/>
              <a:t>dispatch</a:t>
            </a:r>
            <a:r>
              <a:rPr lang="en-US" sz="1700" dirty="0" smtClean="0"/>
              <a:t>()</a:t>
            </a:r>
          </a:p>
          <a:p>
            <a:pPr marL="0" indent="0">
              <a:buNone/>
            </a:pPr>
            <a:r>
              <a:rPr lang="en-US" sz="1700" dirty="0"/>
              <a:t>}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700" dirty="0" err="1" smtClean="0"/>
              <a:t>int</a:t>
            </a:r>
            <a:r>
              <a:rPr lang="en-US" sz="1700" dirty="0" smtClean="0"/>
              <a:t> </a:t>
            </a:r>
            <a:r>
              <a:rPr lang="en-US" sz="1700" dirty="0"/>
              <a:t>dispatch</a:t>
            </a:r>
            <a:r>
              <a:rPr lang="en-US" sz="1700" dirty="0" smtClean="0"/>
              <a:t>() {</a:t>
            </a:r>
          </a:p>
          <a:p>
            <a:pPr marL="457200" lvl="1" indent="0">
              <a:buNone/>
            </a:pPr>
            <a:r>
              <a:rPr lang="en-US" sz="1700" dirty="0"/>
              <a:t>/</a:t>
            </a:r>
            <a:r>
              <a:rPr lang="en-US" sz="1700" dirty="0" smtClean="0"/>
              <a:t>* </a:t>
            </a:r>
            <a:r>
              <a:rPr lang="en-US" sz="1700" dirty="0"/>
              <a:t>check all argument pointers are valid */ </a:t>
            </a:r>
            <a:endParaRPr lang="en-US" sz="1700" dirty="0" smtClean="0"/>
          </a:p>
          <a:p>
            <a:pPr marL="457200" lvl="1" indent="0">
              <a:buNone/>
            </a:pPr>
            <a:r>
              <a:rPr lang="en-US" sz="1700" dirty="0" smtClean="0"/>
              <a:t>/* </a:t>
            </a:r>
            <a:r>
              <a:rPr lang="en-US" sz="1700" dirty="0"/>
              <a:t>if command </a:t>
            </a:r>
            <a:r>
              <a:rPr lang="en-US" sz="1700" dirty="0" err="1"/>
              <a:t>len</a:t>
            </a:r>
            <a:r>
              <a:rPr lang="en-US" sz="1700" dirty="0"/>
              <a:t> % 3 == 0 then fail */        </a:t>
            </a:r>
            <a:endParaRPr lang="en-US" sz="1700" dirty="0" smtClean="0"/>
          </a:p>
          <a:p>
            <a:pPr marL="457200" lvl="1" indent="0">
              <a:buNone/>
            </a:pPr>
            <a:r>
              <a:rPr lang="en-US" sz="1700" dirty="0" smtClean="0"/>
              <a:t>/* </a:t>
            </a:r>
            <a:r>
              <a:rPr lang="en-US" sz="1700" dirty="0"/>
              <a:t>case 1: get the hardware status DWORD */       </a:t>
            </a:r>
            <a:endParaRPr lang="en-US" sz="1700" dirty="0" smtClean="0"/>
          </a:p>
          <a:p>
            <a:pPr marL="457200" lvl="1" indent="0">
              <a:buNone/>
            </a:pPr>
            <a:r>
              <a:rPr lang="en-US" sz="1700" dirty="0" smtClean="0"/>
              <a:t>/* </a:t>
            </a:r>
            <a:r>
              <a:rPr lang="en-US" sz="1700" dirty="0"/>
              <a:t>case 2: get hardware serial in normal mode */       </a:t>
            </a:r>
            <a:endParaRPr lang="en-US" sz="1700" dirty="0" smtClean="0"/>
          </a:p>
          <a:p>
            <a:pPr marL="457200" lvl="1" indent="0">
              <a:buNone/>
            </a:pPr>
            <a:r>
              <a:rPr lang="en-US" sz="1700" dirty="0" smtClean="0"/>
              <a:t>/* </a:t>
            </a:r>
            <a:r>
              <a:rPr lang="en-US" sz="1700" dirty="0"/>
              <a:t>case 3: disarm and change from normal to testing mode </a:t>
            </a:r>
            <a:r>
              <a:rPr lang="en-US" sz="1700" dirty="0" smtClean="0"/>
              <a:t>*/        </a:t>
            </a:r>
          </a:p>
          <a:p>
            <a:pPr marL="457200" lvl="1" indent="0">
              <a:buNone/>
            </a:pPr>
            <a:r>
              <a:rPr lang="en-US" sz="1700" dirty="0" smtClean="0"/>
              <a:t>/* </a:t>
            </a:r>
            <a:r>
              <a:rPr lang="en-US" sz="1700" dirty="0"/>
              <a:t>case 4: change mode from testing to normal mode and </a:t>
            </a:r>
            <a:r>
              <a:rPr lang="en-US" sz="1700" dirty="0" smtClean="0"/>
              <a:t>reset hardware status DWORD </a:t>
            </a:r>
            <a:r>
              <a:rPr lang="en-US" sz="1700" dirty="0"/>
              <a:t>*/       </a:t>
            </a:r>
          </a:p>
          <a:p>
            <a:pPr marL="457200" lvl="1" indent="0">
              <a:buNone/>
            </a:pPr>
            <a:r>
              <a:rPr lang="en-US" sz="1700" dirty="0" smtClean="0"/>
              <a:t>/* </a:t>
            </a:r>
            <a:r>
              <a:rPr lang="en-US" sz="1700" dirty="0"/>
              <a:t>case 5: run the </a:t>
            </a:r>
            <a:r>
              <a:rPr lang="en-US" sz="1700" dirty="0" err="1"/>
              <a:t>vm</a:t>
            </a:r>
            <a:r>
              <a:rPr lang="en-US" sz="1700" dirty="0"/>
              <a:t> in testing mode with our </a:t>
            </a:r>
            <a:r>
              <a:rPr lang="en-US" sz="1700" dirty="0" smtClean="0"/>
              <a:t>instructions */        </a:t>
            </a:r>
          </a:p>
          <a:p>
            <a:pPr marL="457200" lvl="1" indent="0">
              <a:buNone/>
            </a:pPr>
            <a:r>
              <a:rPr lang="en-US" sz="1700" dirty="0" smtClean="0"/>
              <a:t>/* </a:t>
            </a:r>
            <a:r>
              <a:rPr lang="en-US" sz="1700" dirty="0"/>
              <a:t>case 6: run the </a:t>
            </a:r>
            <a:r>
              <a:rPr lang="en-US" sz="1700" dirty="0" err="1"/>
              <a:t>vm</a:t>
            </a:r>
            <a:r>
              <a:rPr lang="en-US" sz="1700" dirty="0"/>
              <a:t> in normal mode and write to hardware (normal path) */    </a:t>
            </a:r>
          </a:p>
          <a:p>
            <a:pPr marL="57150" indent="0">
              <a:buNone/>
            </a:pPr>
            <a:r>
              <a:rPr lang="en-US" sz="1700" dirty="0" smtClean="0"/>
              <a:t>}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60093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Subtle bug in the divide opcode function handlers</a:t>
            </a:r>
          </a:p>
          <a:p>
            <a:pPr lvl="1"/>
            <a:r>
              <a:rPr lang="en-US" sz="1600" dirty="0" smtClean="0"/>
              <a:t>No bounds checking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llows read divisor and stored remainder to be one DWORD OOB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22892" r="24167" b="29208"/>
          <a:stretch/>
        </p:blipFill>
        <p:spPr>
          <a:xfrm>
            <a:off x="2133600" y="2590800"/>
            <a:ext cx="4724400" cy="3124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5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 Status DWORD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0</a:t>
            </a:r>
            <a:r>
              <a:rPr lang="en-US" baseline="30000" dirty="0" smtClean="0"/>
              <a:t>th</a:t>
            </a:r>
            <a:r>
              <a:rPr lang="en-US" dirty="0" smtClean="0"/>
              <a:t> byte is disarm code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byte is armed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byte is trigger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byte is the command to run</a:t>
            </a:r>
          </a:p>
          <a:p>
            <a:pPr lvl="1"/>
            <a:r>
              <a:rPr lang="en-US" dirty="0" smtClean="0"/>
              <a:t>It must match one of the other bytes</a:t>
            </a:r>
          </a:p>
          <a:p>
            <a:r>
              <a:rPr lang="en-US" dirty="0" smtClean="0"/>
              <a:t>Bytes are numerically descending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0" y="5105400"/>
            <a:ext cx="1447800" cy="838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Disarm Code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6200" y="5105400"/>
            <a:ext cx="1447800" cy="838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Armed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6248400" y="5105400"/>
            <a:ext cx="1447800" cy="838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Trigger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00" y="51816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&gt;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562600" y="51816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&gt;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199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Final answer interpreter program in short hand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5" b="6200"/>
          <a:stretch/>
        </p:blipFill>
        <p:spPr>
          <a:xfrm>
            <a:off x="1447800" y="2133600"/>
            <a:ext cx="6400800" cy="30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6 -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Final answer</a:t>
            </a:r>
          </a:p>
          <a:p>
            <a:pPr lvl="1"/>
            <a:r>
              <a:rPr lang="en-US" sz="1600" dirty="0" smtClean="0"/>
              <a:t>First 5 commands run the interpreter legitimately and leave state data in memory</a:t>
            </a:r>
          </a:p>
          <a:p>
            <a:pPr lvl="1"/>
            <a:r>
              <a:rPr lang="en-US" sz="1600" dirty="0" smtClean="0"/>
              <a:t>6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command changes to maintenance mode so we can run interpreter with our program</a:t>
            </a:r>
          </a:p>
          <a:p>
            <a:pPr lvl="1"/>
            <a:r>
              <a:rPr lang="en-US" sz="1600" dirty="0" smtClean="0"/>
              <a:t>7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command is interpreter program that does OOB write</a:t>
            </a:r>
          </a:p>
          <a:p>
            <a:pPr lvl="1"/>
            <a:r>
              <a:rPr lang="en-US" sz="1600" smtClean="0"/>
              <a:t>Remaining commands </a:t>
            </a:r>
            <a:r>
              <a:rPr lang="en-US" sz="1600" dirty="0" smtClean="0"/>
              <a:t>fail and trigger an automatic arm-trigger mode</a:t>
            </a:r>
          </a:p>
          <a:p>
            <a:pPr lvl="1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1" b="19965"/>
          <a:stretch/>
        </p:blipFill>
        <p:spPr>
          <a:xfrm>
            <a:off x="990600" y="2771042"/>
            <a:ext cx="7391400" cy="35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0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Game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5344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How does it compare to real life?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emonstration of practical skills and tools</a:t>
            </a:r>
          </a:p>
          <a:p>
            <a:pPr lvl="2"/>
            <a:r>
              <a:rPr lang="en-US" dirty="0" smtClean="0"/>
              <a:t>Good use of red herrings and false leads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Real problems have many more shared objects</a:t>
            </a:r>
          </a:p>
          <a:p>
            <a:pPr lvl="3"/>
            <a:r>
              <a:rPr lang="en-US" dirty="0" smtClean="0"/>
              <a:t>Much bigger, less symbols and strings</a:t>
            </a:r>
          </a:p>
          <a:p>
            <a:pPr lvl="2"/>
            <a:r>
              <a:rPr lang="en-US" dirty="0" smtClean="0"/>
              <a:t>Left out some more advanced memory manipulation tech</a:t>
            </a:r>
          </a:p>
          <a:p>
            <a:pPr lvl="3"/>
            <a:r>
              <a:rPr lang="en-US" dirty="0" smtClean="0"/>
              <a:t>Heap grooming, shell code writing, return-oriented programming</a:t>
            </a:r>
          </a:p>
          <a:p>
            <a:pPr lvl="2"/>
            <a:r>
              <a:rPr lang="en-US" dirty="0" smtClean="0"/>
              <a:t>Typical malware uses only a few obfuscation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4934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983163"/>
          </a:xfrm>
        </p:spPr>
        <p:txBody>
          <a:bodyPr/>
          <a:lstStyle/>
          <a:p>
            <a:r>
              <a:rPr lang="en-US" dirty="0" smtClean="0"/>
              <a:t>The Client Program</a:t>
            </a:r>
            <a:endParaRPr lang="en-US" sz="2400" dirty="0" smtClean="0"/>
          </a:p>
          <a:p>
            <a:pPr lvl="1"/>
            <a:r>
              <a:rPr lang="en-US" sz="2400" dirty="0" smtClean="0"/>
              <a:t>Connecting to the server obtained in later stage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9" r="20833" b="19392"/>
          <a:stretch/>
        </p:blipFill>
        <p:spPr>
          <a:xfrm>
            <a:off x="952500" y="2286000"/>
            <a:ext cx="7239000" cy="394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72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Letter from Adm. Rogers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6066" y="1880134"/>
            <a:ext cx="5284268" cy="3962400"/>
          </a:xfrm>
        </p:spPr>
      </p:pic>
    </p:spTree>
    <p:extLst>
      <p:ext uri="{BB962C8B-B14F-4D97-AF65-F5344CB8AC3E}">
        <p14:creationId xmlns:p14="http://schemas.microsoft.com/office/powerpoint/2010/main" val="1991037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983163"/>
          </a:xfrm>
        </p:spPr>
        <p:txBody>
          <a:bodyPr/>
          <a:lstStyle/>
          <a:p>
            <a:r>
              <a:rPr lang="en-US" dirty="0" smtClean="0"/>
              <a:t>The Server Program</a:t>
            </a:r>
          </a:p>
          <a:p>
            <a:pPr lvl="1"/>
            <a:r>
              <a:rPr lang="en-US" dirty="0" smtClean="0"/>
              <a:t>Validates the client signature and commands</a:t>
            </a:r>
          </a:p>
          <a:p>
            <a:pPr lvl="1"/>
            <a:r>
              <a:rPr lang="en-US" dirty="0"/>
              <a:t>Computes and validates </a:t>
            </a:r>
            <a:r>
              <a:rPr lang="en-US" dirty="0" smtClean="0"/>
              <a:t>OTPs</a:t>
            </a:r>
          </a:p>
          <a:p>
            <a:pPr lvl="1"/>
            <a:r>
              <a:rPr lang="en-US" dirty="0" smtClean="0"/>
              <a:t>Relays commands to the hardware driver</a:t>
            </a:r>
          </a:p>
          <a:p>
            <a:pPr lvl="1"/>
            <a:r>
              <a:rPr lang="en-US" dirty="0" smtClean="0"/>
              <a:t>Requires an encrypted key file which is keyed to the specific IED serial number</a:t>
            </a:r>
          </a:p>
          <a:p>
            <a:pPr lvl="2"/>
            <a:r>
              <a:rPr lang="en-US" dirty="0" smtClean="0"/>
              <a:t>IED serial number optionally taken from the </a:t>
            </a:r>
            <a:r>
              <a:rPr lang="en-US" dirty="0" err="1" smtClean="0"/>
              <a:t>env</a:t>
            </a:r>
            <a:r>
              <a:rPr lang="en-US" dirty="0" smtClean="0"/>
              <a:t> and matched with the decrypted key on startup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1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Task 4: Disarm an IED with the </a:t>
            </a:r>
            <a:r>
              <a:rPr lang="en-US" dirty="0" smtClean="0"/>
              <a:t>key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8" t="56411" r="14704" b="15109"/>
          <a:stretch/>
        </p:blipFill>
        <p:spPr>
          <a:xfrm>
            <a:off x="128305" y="1447800"/>
            <a:ext cx="8863295" cy="2362200"/>
          </a:xfrm>
        </p:spPr>
      </p:pic>
      <p:sp>
        <p:nvSpPr>
          <p:cNvPr id="5" name="Rectangle 4"/>
          <p:cNvSpPr/>
          <p:nvPr/>
        </p:nvSpPr>
        <p:spPr>
          <a:xfrm flipV="1">
            <a:off x="1828800" y="2895599"/>
            <a:ext cx="5638800" cy="260733"/>
          </a:xfrm>
          <a:prstGeom prst="rect">
            <a:avLst/>
          </a:prstGeom>
          <a:solidFill>
            <a:srgbClr val="FFFF00">
              <a:alpha val="22000"/>
            </a:srgb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44196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Given a valid </a:t>
            </a:r>
            <a:r>
              <a:rPr lang="en-US" sz="2400" dirty="0" err="1" smtClean="0"/>
              <a:t>keyfile</a:t>
            </a:r>
            <a:r>
              <a:rPr lang="en-US" sz="2400" dirty="0"/>
              <a:t> </a:t>
            </a:r>
            <a:r>
              <a:rPr lang="en-US" sz="2400" dirty="0" smtClean="0"/>
              <a:t>and a dummy driver, generate the valid OTP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OTPs are time based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266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4 -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sz="2000" dirty="0" smtClean="0"/>
              <a:t>The server is validating OTP’s somewhere.  Is it computing them?</a:t>
            </a:r>
          </a:p>
          <a:p>
            <a:r>
              <a:rPr lang="en-US" sz="2000" dirty="0" smtClean="0"/>
              <a:t>Find the validation function and use a debugger to print them?</a:t>
            </a:r>
          </a:p>
          <a:p>
            <a:r>
              <a:rPr lang="en-US" sz="2000" dirty="0" smtClean="0"/>
              <a:t>Think about how client and server interact to reduce code to look at</a:t>
            </a:r>
          </a:p>
          <a:p>
            <a:pPr lvl="1"/>
            <a:r>
              <a:rPr lang="en-US" sz="1600" dirty="0" smtClean="0"/>
              <a:t>Build and refine mental model of how server works through iterative dynamic/static reversing/analysis</a:t>
            </a:r>
          </a:p>
          <a:p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609600" y="3124200"/>
            <a:ext cx="7924800" cy="2971800"/>
            <a:chOff x="609600" y="3124200"/>
            <a:chExt cx="7924800" cy="2971800"/>
          </a:xfrm>
        </p:grpSpPr>
        <p:sp>
          <p:nvSpPr>
            <p:cNvPr id="6" name="Rectangle 5"/>
            <p:cNvSpPr/>
            <p:nvPr/>
          </p:nvSpPr>
          <p:spPr>
            <a:xfrm>
              <a:off x="4038600" y="3124200"/>
              <a:ext cx="4495800" cy="2971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/>
                <a:t>Server Process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76400" y="4648200"/>
              <a:ext cx="1828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OTP/command in TCP packet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57663" y="3581400"/>
              <a:ext cx="4257675" cy="2438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Session loop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67200" y="4048125"/>
              <a:ext cx="403860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recv</a:t>
              </a:r>
              <a:r>
                <a:rPr lang="en-US" dirty="0" smtClean="0">
                  <a:solidFill>
                    <a:schemeClr val="tx1"/>
                  </a:solidFill>
                </a:rPr>
                <a:t>() loop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67200" y="4710112"/>
              <a:ext cx="403860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Compute and/or validate OTP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67200" y="5372100"/>
              <a:ext cx="4038600" cy="457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send() error “bad OTP”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76400" y="3962400"/>
              <a:ext cx="18288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Client connect / hello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6200000">
              <a:off x="-114300" y="4305300"/>
              <a:ext cx="19812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Client Process</a:t>
              </a:r>
              <a:endParaRPr lang="en-US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1257300" y="4343400"/>
              <a:ext cx="3429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3581400" y="4343400"/>
              <a:ext cx="3429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048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4 -	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53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Found the session management loop by breaking on accept()</a:t>
            </a:r>
          </a:p>
          <a:p>
            <a:pPr lvl="1"/>
            <a:r>
              <a:rPr lang="en-US" sz="1600" dirty="0" smtClean="0"/>
              <a:t>The work for each session is done</a:t>
            </a:r>
            <a:r>
              <a:rPr lang="en-US" sz="1600" dirty="0"/>
              <a:t> </a:t>
            </a:r>
            <a:r>
              <a:rPr lang="en-US" sz="1600" dirty="0" smtClean="0"/>
              <a:t>in its own function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r="7133"/>
          <a:stretch/>
        </p:blipFill>
        <p:spPr bwMode="auto">
          <a:xfrm>
            <a:off x="1547813" y="1800225"/>
            <a:ext cx="604837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1523999" y="1862137"/>
            <a:ext cx="333375" cy="90488"/>
          </a:xfrm>
          <a:prstGeom prst="rightArrow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1554956" y="6024562"/>
            <a:ext cx="350044" cy="90488"/>
          </a:xfrm>
          <a:prstGeom prst="rightArrow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4000" y="1885949"/>
            <a:ext cx="61912" cy="4210051"/>
          </a:xfrm>
          <a:prstGeom prst="rect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89417" y="3815834"/>
            <a:ext cx="251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ccept() per session loop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2628900" y="5127432"/>
            <a:ext cx="3276600" cy="260733"/>
          </a:xfrm>
          <a:prstGeom prst="rect">
            <a:avLst/>
          </a:prstGeom>
          <a:solidFill>
            <a:srgbClr val="FFFF00">
              <a:alpha val="22000"/>
            </a:srgbClr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4 -	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Break on </a:t>
            </a:r>
            <a:r>
              <a:rPr lang="en-US" sz="2000" dirty="0" err="1" smtClean="0"/>
              <a:t>recv</a:t>
            </a:r>
            <a:r>
              <a:rPr lang="en-US" sz="2000" dirty="0" smtClean="0"/>
              <a:t>() calls and get </a:t>
            </a:r>
            <a:r>
              <a:rPr lang="en-US" sz="2000" dirty="0" err="1" smtClean="0"/>
              <a:t>xrefs</a:t>
            </a:r>
            <a:r>
              <a:rPr lang="en-US" sz="2000" dirty="0" smtClean="0"/>
              <a:t> to this function</a:t>
            </a:r>
          </a:p>
          <a:p>
            <a:pPr lvl="1"/>
            <a:r>
              <a:rPr lang="en-US" sz="1600" dirty="0" smtClean="0"/>
              <a:t>Try to find when/where the data of interest is read into memory</a:t>
            </a:r>
            <a:endParaRPr lang="en-US" sz="1600" dirty="0"/>
          </a:p>
        </p:txBody>
      </p:sp>
      <p:grpSp>
        <p:nvGrpSpPr>
          <p:cNvPr id="6" name="Group 5"/>
          <p:cNvGrpSpPr/>
          <p:nvPr/>
        </p:nvGrpSpPr>
        <p:grpSpPr>
          <a:xfrm>
            <a:off x="1990725" y="1895475"/>
            <a:ext cx="5162550" cy="4429125"/>
            <a:chOff x="1924050" y="1752600"/>
            <a:chExt cx="5162550" cy="442912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4050" y="1752600"/>
              <a:ext cx="5162550" cy="44291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 flipV="1">
              <a:off x="2352675" y="3318293"/>
              <a:ext cx="3886200" cy="215482"/>
            </a:xfrm>
            <a:prstGeom prst="rect">
              <a:avLst/>
            </a:prstGeom>
            <a:solidFill>
              <a:srgbClr val="FFFF00">
                <a:alpha val="22000"/>
              </a:srgb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344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</a:spPr>
      <a:bodyPr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4482</TotalTime>
  <Words>2877</Words>
  <Application>Microsoft Macintosh PowerPoint</Application>
  <PresentationFormat>On-screen Show (4:3)</PresentationFormat>
  <Paragraphs>379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Calibri</vt:lpstr>
      <vt:lpstr>Gill Sans MT</vt:lpstr>
      <vt:lpstr>Mangal</vt:lpstr>
      <vt:lpstr>Arial</vt:lpstr>
      <vt:lpstr>Office Theme</vt:lpstr>
      <vt:lpstr>NSA Codebreakers Challenge</vt:lpstr>
      <vt:lpstr>PowerPoint Presentation</vt:lpstr>
      <vt:lpstr>Game Map – 6 Levels</vt:lpstr>
      <vt:lpstr>Client</vt:lpstr>
      <vt:lpstr>Server</vt:lpstr>
      <vt:lpstr>Task 4: Disarm an IED with the key</vt:lpstr>
      <vt:lpstr>Task 4 - Hypothesis</vt:lpstr>
      <vt:lpstr>Task 4 - Solution</vt:lpstr>
      <vt:lpstr>Task 4 - Solution</vt:lpstr>
      <vt:lpstr>Task 4 - Solution</vt:lpstr>
      <vt:lpstr>Task 4 - Solution</vt:lpstr>
      <vt:lpstr>Task 4 - Solution</vt:lpstr>
      <vt:lpstr>Task 5: Disarm any IED without a key</vt:lpstr>
      <vt:lpstr>Keygen</vt:lpstr>
      <vt:lpstr>Task 5 - Solution</vt:lpstr>
      <vt:lpstr>Task 5 - Solution</vt:lpstr>
      <vt:lpstr>Task 5 - Solution</vt:lpstr>
      <vt:lpstr>Task 5 - Solution</vt:lpstr>
      <vt:lpstr>Task 5 - Solution</vt:lpstr>
      <vt:lpstr>Task 5 - Solution</vt:lpstr>
      <vt:lpstr>Task 6: Permanently disable any IED</vt:lpstr>
      <vt:lpstr>Client</vt:lpstr>
      <vt:lpstr>Driver</vt:lpstr>
      <vt:lpstr>HW Sim</vt:lpstr>
      <vt:lpstr>Task 6 - Solution</vt:lpstr>
      <vt:lpstr>Task 6 - Solution</vt:lpstr>
      <vt:lpstr>TASK 6 - Solution</vt:lpstr>
      <vt:lpstr>Task 6 - Solution</vt:lpstr>
      <vt:lpstr>Task 6 - Solution</vt:lpstr>
      <vt:lpstr>Task 6 - Solution</vt:lpstr>
      <vt:lpstr>Task 6 - Solution</vt:lpstr>
      <vt:lpstr>Task 6 - Solution</vt:lpstr>
      <vt:lpstr>Task 6 - Solution</vt:lpstr>
      <vt:lpstr>Dispatch Overview</vt:lpstr>
      <vt:lpstr>Task 6 - Solution</vt:lpstr>
      <vt:lpstr>HW Status DWORD</vt:lpstr>
      <vt:lpstr>Task 6 - Solution</vt:lpstr>
      <vt:lpstr>Task 6 - Solution</vt:lpstr>
      <vt:lpstr>Game Review</vt:lpstr>
      <vt:lpstr>Letter from Adm. Rogers</vt:lpstr>
      <vt:lpstr>Fin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Bernard Lampe</cp:lastModifiedBy>
  <cp:revision>1071</cp:revision>
  <dcterms:created xsi:type="dcterms:W3CDTF">2017-01-17T20:33:04Z</dcterms:created>
  <dcterms:modified xsi:type="dcterms:W3CDTF">2017-06-10T19:31:16Z</dcterms:modified>
</cp:coreProperties>
</file>